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grpSp>
        <p:nvGrpSpPr>
          <p:cNvPr name="Group 15" id="15"/>
          <p:cNvGrpSpPr/>
          <p:nvPr/>
        </p:nvGrpSpPr>
        <p:grpSpPr>
          <a:xfrm rot="0">
            <a:off x="0" y="0"/>
            <a:ext cx="18288000" cy="10287000"/>
            <a:chOff x="0" y="0"/>
            <a:chExt cx="24384000" cy="13716000"/>
          </a:xfrm>
        </p:grpSpPr>
        <p:sp>
          <p:nvSpPr>
            <p:cNvPr name="Freeform 16" id="1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FDDFB"/>
            </a:solidFill>
          </p:spPr>
        </p:sp>
      </p:grpSp>
      <p:sp>
        <p:nvSpPr>
          <p:cNvPr name="Freeform 17" id="17" descr="A white circle in the sky  Description automatically generated"/>
          <p:cNvSpPr/>
          <p:nvPr/>
        </p:nvSpPr>
        <p:spPr>
          <a:xfrm flipH="false" flipV="false" rot="0">
            <a:off x="26126" y="-25400"/>
            <a:ext cx="18261874" cy="10287002"/>
          </a:xfrm>
          <a:custGeom>
            <a:avLst/>
            <a:gdLst/>
            <a:ahLst/>
            <a:cxnLst/>
            <a:rect r="r" b="b" t="t" l="l"/>
            <a:pathLst>
              <a:path h="10287002" w="18261874">
                <a:moveTo>
                  <a:pt x="0" y="0"/>
                </a:moveTo>
                <a:lnTo>
                  <a:pt x="18261874" y="0"/>
                </a:lnTo>
                <a:lnTo>
                  <a:pt x="18261874" y="10287002"/>
                </a:lnTo>
                <a:lnTo>
                  <a:pt x="0" y="10287002"/>
                </a:lnTo>
                <a:lnTo>
                  <a:pt x="0" y="0"/>
                </a:lnTo>
                <a:close/>
              </a:path>
            </a:pathLst>
          </a:custGeom>
          <a:blipFill>
            <a:blip r:embed="rId3"/>
            <a:stretch>
              <a:fillRect l="0" t="-7068" r="-751" b="-12170"/>
            </a:stretch>
          </a:blipFill>
        </p:spPr>
      </p:sp>
      <p:grpSp>
        <p:nvGrpSpPr>
          <p:cNvPr name="Group 18" id="18"/>
          <p:cNvGrpSpPr/>
          <p:nvPr/>
        </p:nvGrpSpPr>
        <p:grpSpPr>
          <a:xfrm rot="0">
            <a:off x="3704748" y="1436394"/>
            <a:ext cx="12653078" cy="7983744"/>
            <a:chOff x="0" y="0"/>
            <a:chExt cx="16870771" cy="10644992"/>
          </a:xfrm>
        </p:grpSpPr>
        <p:sp>
          <p:nvSpPr>
            <p:cNvPr name="Freeform 19" id="19"/>
            <p:cNvSpPr/>
            <p:nvPr/>
          </p:nvSpPr>
          <p:spPr>
            <a:xfrm flipH="false" flipV="false" rot="0">
              <a:off x="33909" y="33909"/>
              <a:ext cx="16802989" cy="10577195"/>
            </a:xfrm>
            <a:custGeom>
              <a:avLst/>
              <a:gdLst/>
              <a:ahLst/>
              <a:cxnLst/>
              <a:rect r="r" b="b" t="t" l="l"/>
              <a:pathLst>
                <a:path h="10577195" w="16802989">
                  <a:moveTo>
                    <a:pt x="0" y="0"/>
                  </a:moveTo>
                  <a:lnTo>
                    <a:pt x="16802989" y="0"/>
                  </a:lnTo>
                  <a:lnTo>
                    <a:pt x="16802989" y="10577195"/>
                  </a:lnTo>
                  <a:lnTo>
                    <a:pt x="0" y="10577195"/>
                  </a:lnTo>
                  <a:close/>
                </a:path>
              </a:pathLst>
            </a:custGeom>
            <a:solidFill>
              <a:srgbClr val="213163"/>
            </a:solidFill>
          </p:spPr>
        </p:sp>
        <p:sp>
          <p:nvSpPr>
            <p:cNvPr name="Freeform 20" id="20"/>
            <p:cNvSpPr/>
            <p:nvPr/>
          </p:nvSpPr>
          <p:spPr>
            <a:xfrm flipH="false" flipV="false" rot="0">
              <a:off x="0" y="0"/>
              <a:ext cx="16870807" cy="10645013"/>
            </a:xfrm>
            <a:custGeom>
              <a:avLst/>
              <a:gdLst/>
              <a:ahLst/>
              <a:cxnLst/>
              <a:rect r="r" b="b" t="t" l="l"/>
              <a:pathLst>
                <a:path h="10645013" w="16870807">
                  <a:moveTo>
                    <a:pt x="33909" y="0"/>
                  </a:moveTo>
                  <a:lnTo>
                    <a:pt x="16836898" y="0"/>
                  </a:lnTo>
                  <a:cubicBezTo>
                    <a:pt x="16855567" y="0"/>
                    <a:pt x="16870807" y="15113"/>
                    <a:pt x="16870807" y="33909"/>
                  </a:cubicBezTo>
                  <a:lnTo>
                    <a:pt x="16870807" y="10611104"/>
                  </a:lnTo>
                  <a:cubicBezTo>
                    <a:pt x="16870807" y="10629773"/>
                    <a:pt x="16855694" y="10645013"/>
                    <a:pt x="16836898" y="10645013"/>
                  </a:cubicBezTo>
                  <a:lnTo>
                    <a:pt x="33909" y="10645013"/>
                  </a:lnTo>
                  <a:cubicBezTo>
                    <a:pt x="15240" y="10645013"/>
                    <a:pt x="0" y="10629900"/>
                    <a:pt x="0" y="10611104"/>
                  </a:cubicBezTo>
                  <a:lnTo>
                    <a:pt x="0" y="33909"/>
                  </a:lnTo>
                  <a:cubicBezTo>
                    <a:pt x="0" y="15113"/>
                    <a:pt x="15113" y="0"/>
                    <a:pt x="33909" y="0"/>
                  </a:cubicBezTo>
                  <a:moveTo>
                    <a:pt x="33909" y="67691"/>
                  </a:moveTo>
                  <a:lnTo>
                    <a:pt x="33909" y="33909"/>
                  </a:lnTo>
                  <a:lnTo>
                    <a:pt x="67691" y="33909"/>
                  </a:lnTo>
                  <a:lnTo>
                    <a:pt x="67691" y="10611104"/>
                  </a:lnTo>
                  <a:lnTo>
                    <a:pt x="33909" y="10611104"/>
                  </a:lnTo>
                  <a:lnTo>
                    <a:pt x="33909" y="10577195"/>
                  </a:lnTo>
                  <a:lnTo>
                    <a:pt x="16836898" y="10577195"/>
                  </a:lnTo>
                  <a:lnTo>
                    <a:pt x="16836898" y="10611104"/>
                  </a:lnTo>
                  <a:lnTo>
                    <a:pt x="16802988" y="10611104"/>
                  </a:lnTo>
                  <a:lnTo>
                    <a:pt x="16802988" y="33909"/>
                  </a:lnTo>
                  <a:lnTo>
                    <a:pt x="16836898" y="33909"/>
                  </a:lnTo>
                  <a:lnTo>
                    <a:pt x="16836898" y="67691"/>
                  </a:lnTo>
                  <a:lnTo>
                    <a:pt x="33909" y="67691"/>
                  </a:lnTo>
                  <a:close/>
                </a:path>
              </a:pathLst>
            </a:custGeom>
            <a:solidFill>
              <a:srgbClr val="213163"/>
            </a:solidFill>
          </p:spPr>
        </p:sp>
      </p:grpSp>
      <p:grpSp>
        <p:nvGrpSpPr>
          <p:cNvPr name="Group 21" id="21"/>
          <p:cNvGrpSpPr/>
          <p:nvPr/>
        </p:nvGrpSpPr>
        <p:grpSpPr>
          <a:xfrm rot="0">
            <a:off x="1951968" y="2020760"/>
            <a:ext cx="14021186" cy="6953610"/>
            <a:chOff x="0" y="0"/>
            <a:chExt cx="18694915" cy="9271480"/>
          </a:xfrm>
        </p:grpSpPr>
        <p:sp>
          <p:nvSpPr>
            <p:cNvPr name="Freeform 22" id="22"/>
            <p:cNvSpPr/>
            <p:nvPr/>
          </p:nvSpPr>
          <p:spPr>
            <a:xfrm flipH="false" flipV="false" rot="0">
              <a:off x="33909" y="33909"/>
              <a:ext cx="18627090" cy="9203690"/>
            </a:xfrm>
            <a:custGeom>
              <a:avLst/>
              <a:gdLst/>
              <a:ahLst/>
              <a:cxnLst/>
              <a:rect r="r" b="b" t="t" l="l"/>
              <a:pathLst>
                <a:path h="9203690" w="18627090">
                  <a:moveTo>
                    <a:pt x="0" y="0"/>
                  </a:moveTo>
                  <a:lnTo>
                    <a:pt x="18627090" y="0"/>
                  </a:lnTo>
                  <a:lnTo>
                    <a:pt x="18627090" y="9203690"/>
                  </a:lnTo>
                  <a:lnTo>
                    <a:pt x="0" y="9203690"/>
                  </a:lnTo>
                  <a:close/>
                </a:path>
              </a:pathLst>
            </a:custGeom>
            <a:solidFill>
              <a:srgbClr val="FFFFFF"/>
            </a:solidFill>
          </p:spPr>
        </p:sp>
        <p:sp>
          <p:nvSpPr>
            <p:cNvPr name="Freeform 23" id="23"/>
            <p:cNvSpPr/>
            <p:nvPr/>
          </p:nvSpPr>
          <p:spPr>
            <a:xfrm flipH="false" flipV="false" rot="0">
              <a:off x="0" y="0"/>
              <a:ext cx="18694908" cy="9271508"/>
            </a:xfrm>
            <a:custGeom>
              <a:avLst/>
              <a:gdLst/>
              <a:ahLst/>
              <a:cxnLst/>
              <a:rect r="r" b="b" t="t" l="l"/>
              <a:pathLst>
                <a:path h="9271508" w="18694908">
                  <a:moveTo>
                    <a:pt x="33909" y="0"/>
                  </a:moveTo>
                  <a:lnTo>
                    <a:pt x="18660999" y="0"/>
                  </a:lnTo>
                  <a:cubicBezTo>
                    <a:pt x="18679668" y="0"/>
                    <a:pt x="18694908" y="15113"/>
                    <a:pt x="18694908" y="33909"/>
                  </a:cubicBezTo>
                  <a:lnTo>
                    <a:pt x="18694908" y="9237599"/>
                  </a:lnTo>
                  <a:cubicBezTo>
                    <a:pt x="18694908" y="9256268"/>
                    <a:pt x="18679795" y="9271508"/>
                    <a:pt x="18660999" y="9271508"/>
                  </a:cubicBezTo>
                  <a:lnTo>
                    <a:pt x="33909" y="9271508"/>
                  </a:lnTo>
                  <a:cubicBezTo>
                    <a:pt x="15240" y="9271508"/>
                    <a:pt x="0" y="9256395"/>
                    <a:pt x="0" y="9237599"/>
                  </a:cubicBezTo>
                  <a:lnTo>
                    <a:pt x="0" y="33909"/>
                  </a:lnTo>
                  <a:cubicBezTo>
                    <a:pt x="0" y="15113"/>
                    <a:pt x="15113" y="0"/>
                    <a:pt x="33909" y="0"/>
                  </a:cubicBezTo>
                  <a:moveTo>
                    <a:pt x="33909" y="67691"/>
                  </a:moveTo>
                  <a:lnTo>
                    <a:pt x="33909" y="33909"/>
                  </a:lnTo>
                  <a:lnTo>
                    <a:pt x="67691" y="33909"/>
                  </a:lnTo>
                  <a:lnTo>
                    <a:pt x="67691" y="9237599"/>
                  </a:lnTo>
                  <a:lnTo>
                    <a:pt x="33909" y="9237599"/>
                  </a:lnTo>
                  <a:lnTo>
                    <a:pt x="33909" y="9203690"/>
                  </a:lnTo>
                  <a:lnTo>
                    <a:pt x="18660999" y="9203690"/>
                  </a:lnTo>
                  <a:lnTo>
                    <a:pt x="18660999" y="9237599"/>
                  </a:lnTo>
                  <a:lnTo>
                    <a:pt x="18627089" y="9237599"/>
                  </a:lnTo>
                  <a:lnTo>
                    <a:pt x="18627089" y="33909"/>
                  </a:lnTo>
                  <a:lnTo>
                    <a:pt x="18660999" y="33909"/>
                  </a:lnTo>
                  <a:lnTo>
                    <a:pt x="18660999" y="67691"/>
                  </a:lnTo>
                  <a:lnTo>
                    <a:pt x="33909" y="67691"/>
                  </a:lnTo>
                  <a:close/>
                </a:path>
              </a:pathLst>
            </a:custGeom>
            <a:solidFill>
              <a:srgbClr val="FFFFFF"/>
            </a:solidFill>
          </p:spPr>
        </p:sp>
      </p:grpSp>
      <p:grpSp>
        <p:nvGrpSpPr>
          <p:cNvPr name="Group 24" id="24"/>
          <p:cNvGrpSpPr/>
          <p:nvPr/>
        </p:nvGrpSpPr>
        <p:grpSpPr>
          <a:xfrm rot="0">
            <a:off x="4955716" y="5549484"/>
            <a:ext cx="151928" cy="944630"/>
            <a:chOff x="0" y="0"/>
            <a:chExt cx="202571" cy="1259507"/>
          </a:xfrm>
        </p:grpSpPr>
        <p:sp>
          <p:nvSpPr>
            <p:cNvPr name="Freeform 25" id="25"/>
            <p:cNvSpPr/>
            <p:nvPr/>
          </p:nvSpPr>
          <p:spPr>
            <a:xfrm flipH="false" flipV="false" rot="0">
              <a:off x="33909" y="33909"/>
              <a:ext cx="134747" cy="1191768"/>
            </a:xfrm>
            <a:custGeom>
              <a:avLst/>
              <a:gdLst/>
              <a:ahLst/>
              <a:cxnLst/>
              <a:rect r="r" b="b" t="t" l="l"/>
              <a:pathLst>
                <a:path h="1191768" w="134747">
                  <a:moveTo>
                    <a:pt x="0" y="0"/>
                  </a:moveTo>
                  <a:lnTo>
                    <a:pt x="134747" y="0"/>
                  </a:lnTo>
                  <a:lnTo>
                    <a:pt x="134747" y="1191768"/>
                  </a:lnTo>
                  <a:lnTo>
                    <a:pt x="0" y="1191768"/>
                  </a:lnTo>
                  <a:close/>
                </a:path>
              </a:pathLst>
            </a:custGeom>
            <a:solidFill>
              <a:srgbClr val="FFE600"/>
            </a:solidFill>
          </p:spPr>
        </p:sp>
        <p:sp>
          <p:nvSpPr>
            <p:cNvPr name="Freeform 26" id="26"/>
            <p:cNvSpPr/>
            <p:nvPr/>
          </p:nvSpPr>
          <p:spPr>
            <a:xfrm flipH="false" flipV="false" rot="0">
              <a:off x="0" y="0"/>
              <a:ext cx="202565" cy="1259586"/>
            </a:xfrm>
            <a:custGeom>
              <a:avLst/>
              <a:gdLst/>
              <a:ahLst/>
              <a:cxnLst/>
              <a:rect r="r" b="b" t="t" l="l"/>
              <a:pathLst>
                <a:path h="1259586" w="202565">
                  <a:moveTo>
                    <a:pt x="33909" y="0"/>
                  </a:moveTo>
                  <a:lnTo>
                    <a:pt x="168656" y="0"/>
                  </a:lnTo>
                  <a:cubicBezTo>
                    <a:pt x="187325" y="0"/>
                    <a:pt x="202565" y="15113"/>
                    <a:pt x="202565" y="33909"/>
                  </a:cubicBezTo>
                  <a:lnTo>
                    <a:pt x="202565" y="1225677"/>
                  </a:lnTo>
                  <a:cubicBezTo>
                    <a:pt x="202565" y="1244346"/>
                    <a:pt x="187452" y="1259586"/>
                    <a:pt x="168656" y="1259586"/>
                  </a:cubicBezTo>
                  <a:lnTo>
                    <a:pt x="33909" y="1259586"/>
                  </a:lnTo>
                  <a:cubicBezTo>
                    <a:pt x="15113" y="1259459"/>
                    <a:pt x="0" y="1244346"/>
                    <a:pt x="0" y="1225677"/>
                  </a:cubicBezTo>
                  <a:lnTo>
                    <a:pt x="0" y="33909"/>
                  </a:lnTo>
                  <a:cubicBezTo>
                    <a:pt x="0" y="15113"/>
                    <a:pt x="15113" y="0"/>
                    <a:pt x="33909" y="0"/>
                  </a:cubicBezTo>
                  <a:moveTo>
                    <a:pt x="33909" y="67691"/>
                  </a:moveTo>
                  <a:lnTo>
                    <a:pt x="33909" y="33909"/>
                  </a:lnTo>
                  <a:lnTo>
                    <a:pt x="67691" y="33909"/>
                  </a:lnTo>
                  <a:lnTo>
                    <a:pt x="67691" y="1225677"/>
                  </a:lnTo>
                  <a:lnTo>
                    <a:pt x="33909" y="1225677"/>
                  </a:lnTo>
                  <a:lnTo>
                    <a:pt x="33909" y="1191768"/>
                  </a:lnTo>
                  <a:lnTo>
                    <a:pt x="168656" y="1191768"/>
                  </a:lnTo>
                  <a:lnTo>
                    <a:pt x="168656" y="1225677"/>
                  </a:lnTo>
                  <a:lnTo>
                    <a:pt x="134874" y="1225677"/>
                  </a:lnTo>
                  <a:lnTo>
                    <a:pt x="134874" y="33909"/>
                  </a:lnTo>
                  <a:lnTo>
                    <a:pt x="168783" y="33909"/>
                  </a:lnTo>
                  <a:lnTo>
                    <a:pt x="168783" y="67691"/>
                  </a:lnTo>
                  <a:lnTo>
                    <a:pt x="33909" y="67691"/>
                  </a:lnTo>
                  <a:close/>
                </a:path>
              </a:pathLst>
            </a:custGeom>
            <a:solidFill>
              <a:srgbClr val="FFE600"/>
            </a:solidFill>
          </p:spPr>
        </p:sp>
      </p:grpSp>
      <p:sp>
        <p:nvSpPr>
          <p:cNvPr name="TextBox 27" id="27"/>
          <p:cNvSpPr txBox="true"/>
          <p:nvPr/>
        </p:nvSpPr>
        <p:spPr>
          <a:xfrm rot="0">
            <a:off x="4150568" y="4456343"/>
            <a:ext cx="9867824"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Bold"/>
              </a:rPr>
              <a:t>NEXT GEN EMPLOYABILITY PROGRAM</a:t>
            </a:r>
          </a:p>
        </p:txBody>
      </p:sp>
      <p:sp>
        <p:nvSpPr>
          <p:cNvPr name="TextBox 28" id="28"/>
          <p:cNvSpPr txBox="true"/>
          <p:nvPr/>
        </p:nvSpPr>
        <p:spPr>
          <a:xfrm rot="0">
            <a:off x="5173684" y="5551461"/>
            <a:ext cx="7856516" cy="794505"/>
          </a:xfrm>
          <a:prstGeom prst="rect">
            <a:avLst/>
          </a:prstGeom>
        </p:spPr>
        <p:txBody>
          <a:bodyPr anchor="t" rtlCol="false" tIns="0" lIns="0" bIns="0" rIns="0">
            <a:spAutoFit/>
          </a:bodyPr>
          <a:lstStyle/>
          <a:p>
            <a:pPr algn="l">
              <a:lnSpc>
                <a:spcPts val="4800"/>
              </a:lnSpc>
            </a:pPr>
            <a:r>
              <a:rPr lang="en-US" sz="4000">
                <a:solidFill>
                  <a:srgbClr val="161D23"/>
                </a:solidFill>
                <a:latin typeface="Arial"/>
              </a:rPr>
              <a:t>Creating a future-ready workforce</a:t>
            </a:r>
          </a:p>
        </p:txBody>
      </p:sp>
      <p:sp>
        <p:nvSpPr>
          <p:cNvPr name="TextBox 29" id="29"/>
          <p:cNvSpPr txBox="true"/>
          <p:nvPr/>
        </p:nvSpPr>
        <p:spPr>
          <a:xfrm rot="0">
            <a:off x="2098675" y="728314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Team Members</a:t>
            </a:r>
          </a:p>
        </p:txBody>
      </p:sp>
      <p:sp>
        <p:nvSpPr>
          <p:cNvPr name="TextBox 30" id="30"/>
          <p:cNvSpPr txBox="true"/>
          <p:nvPr/>
        </p:nvSpPr>
        <p:spPr>
          <a:xfrm rot="0">
            <a:off x="2281630" y="7910231"/>
            <a:ext cx="4008228"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Student Name :KANIMOZHI.G</a:t>
            </a:r>
          </a:p>
          <a:p>
            <a:pPr algn="l">
              <a:lnSpc>
                <a:spcPts val="2640"/>
              </a:lnSpc>
            </a:pPr>
            <a:r>
              <a:rPr lang="en-US" sz="2200">
                <a:solidFill>
                  <a:srgbClr val="000000"/>
                </a:solidFill>
                <a:latin typeface="Arial"/>
              </a:rPr>
              <a:t>Student ID :au511321104040</a:t>
            </a:r>
          </a:p>
        </p:txBody>
      </p:sp>
      <p:sp>
        <p:nvSpPr>
          <p:cNvPr name="AutoShape 31" id="31"/>
          <p:cNvSpPr/>
          <p:nvPr/>
        </p:nvSpPr>
        <p:spPr>
          <a:xfrm rot="5485">
            <a:off x="2197248" y="7838984"/>
            <a:ext cx="3979581" cy="0"/>
          </a:xfrm>
          <a:prstGeom prst="line">
            <a:avLst/>
          </a:prstGeom>
          <a:ln cap="rnd" w="9525">
            <a:solidFill>
              <a:srgbClr val="000000"/>
            </a:solidFill>
            <a:prstDash val="solid"/>
            <a:headEnd type="none" len="sm" w="sm"/>
            <a:tailEnd type="none" len="sm" w="sm"/>
          </a:ln>
        </p:spPr>
      </p:sp>
      <p:sp>
        <p:nvSpPr>
          <p:cNvPr name="TextBox 32" id="32"/>
          <p:cNvSpPr txBox="true"/>
          <p:nvPr/>
        </p:nvSpPr>
        <p:spPr>
          <a:xfrm rot="0">
            <a:off x="11284379" y="7252661"/>
            <a:ext cx="2730990" cy="510143"/>
          </a:xfrm>
          <a:prstGeom prst="rect">
            <a:avLst/>
          </a:prstGeom>
        </p:spPr>
        <p:txBody>
          <a:bodyPr anchor="t" rtlCol="false" tIns="0" lIns="0" bIns="0" rIns="0">
            <a:spAutoFit/>
          </a:bodyPr>
          <a:lstStyle/>
          <a:p>
            <a:pPr algn="l">
              <a:lnSpc>
                <a:spcPts val="2879"/>
              </a:lnSpc>
            </a:pPr>
            <a:r>
              <a:rPr lang="en-US" sz="2400">
                <a:solidFill>
                  <a:srgbClr val="000000"/>
                </a:solidFill>
                <a:latin typeface="Arial"/>
              </a:rPr>
              <a:t>College Name</a:t>
            </a:r>
          </a:p>
        </p:txBody>
      </p:sp>
      <p:sp>
        <p:nvSpPr>
          <p:cNvPr name="AutoShape 33" id="33"/>
          <p:cNvSpPr/>
          <p:nvPr/>
        </p:nvSpPr>
        <p:spPr>
          <a:xfrm rot="8004">
            <a:off x="11382951" y="7838984"/>
            <a:ext cx="2727021" cy="0"/>
          </a:xfrm>
          <a:prstGeom prst="line">
            <a:avLst/>
          </a:prstGeom>
          <a:ln cap="rnd" w="9525">
            <a:solidFill>
              <a:srgbClr val="000000"/>
            </a:solidFill>
            <a:prstDash val="solid"/>
            <a:headEnd type="none" len="sm" w="sm"/>
            <a:tailEnd type="none" len="sm" w="sm"/>
          </a:ln>
        </p:spPr>
      </p:sp>
      <p:sp>
        <p:nvSpPr>
          <p:cNvPr name="TextBox 34" id="34"/>
          <p:cNvSpPr txBox="true"/>
          <p:nvPr/>
        </p:nvSpPr>
        <p:spPr>
          <a:xfrm rot="0">
            <a:off x="11478152" y="7910231"/>
            <a:ext cx="4008228" cy="714375"/>
          </a:xfrm>
          <a:prstGeom prst="rect">
            <a:avLst/>
          </a:prstGeom>
        </p:spPr>
        <p:txBody>
          <a:bodyPr anchor="t" rtlCol="false" tIns="0" lIns="0" bIns="0" rIns="0">
            <a:spAutoFit/>
          </a:bodyPr>
          <a:lstStyle/>
          <a:p>
            <a:pPr algn="l">
              <a:lnSpc>
                <a:spcPts val="2640"/>
              </a:lnSpc>
            </a:pPr>
            <a:r>
              <a:rPr lang="en-US" sz="2200">
                <a:solidFill>
                  <a:srgbClr val="000000"/>
                </a:solidFill>
                <a:latin typeface="Arial"/>
              </a:rPr>
              <a:t>KINGSTON ENGINEERING COLLEGE</a:t>
            </a:r>
          </a:p>
        </p:txBody>
      </p:sp>
      <p:sp>
        <p:nvSpPr>
          <p:cNvPr name="Freeform 35" id="35"/>
          <p:cNvSpPr/>
          <p:nvPr/>
        </p:nvSpPr>
        <p:spPr>
          <a:xfrm flipH="false" flipV="false" rot="0">
            <a:off x="3669500" y="2498298"/>
            <a:ext cx="2293484" cy="1332404"/>
          </a:xfrm>
          <a:custGeom>
            <a:avLst/>
            <a:gdLst/>
            <a:ahLst/>
            <a:cxnLst/>
            <a:rect r="r" b="b" t="t" l="l"/>
            <a:pathLst>
              <a:path h="1332404" w="2293484">
                <a:moveTo>
                  <a:pt x="0" y="0"/>
                </a:moveTo>
                <a:lnTo>
                  <a:pt x="2293484" y="0"/>
                </a:lnTo>
                <a:lnTo>
                  <a:pt x="2293484" y="1332404"/>
                </a:lnTo>
                <a:lnTo>
                  <a:pt x="0" y="1332404"/>
                </a:lnTo>
                <a:lnTo>
                  <a:pt x="0" y="0"/>
                </a:lnTo>
                <a:close/>
              </a:path>
            </a:pathLst>
          </a:custGeom>
          <a:blipFill>
            <a:blip r:embed="rId4"/>
            <a:stretch>
              <a:fillRect l="0" t="0" r="0" b="0"/>
            </a:stretch>
          </a:blipFill>
        </p:spPr>
      </p:sp>
      <p:sp>
        <p:nvSpPr>
          <p:cNvPr name="Freeform 36" id="36" descr="A logo with people and map  Description automatically generated"/>
          <p:cNvSpPr/>
          <p:nvPr/>
        </p:nvSpPr>
        <p:spPr>
          <a:xfrm flipH="false" flipV="false" rot="0">
            <a:off x="12922378" y="2423332"/>
            <a:ext cx="1337128" cy="1332404"/>
          </a:xfrm>
          <a:custGeom>
            <a:avLst/>
            <a:gdLst/>
            <a:ahLst/>
            <a:cxnLst/>
            <a:rect r="r" b="b" t="t" l="l"/>
            <a:pathLst>
              <a:path h="1332404" w="1337128">
                <a:moveTo>
                  <a:pt x="0" y="0"/>
                </a:moveTo>
                <a:lnTo>
                  <a:pt x="1337128" y="0"/>
                </a:lnTo>
                <a:lnTo>
                  <a:pt x="1337128" y="1332404"/>
                </a:lnTo>
                <a:lnTo>
                  <a:pt x="0" y="1332404"/>
                </a:lnTo>
                <a:lnTo>
                  <a:pt x="0" y="0"/>
                </a:lnTo>
                <a:close/>
              </a:path>
            </a:pathLst>
          </a:custGeom>
          <a:blipFill>
            <a:blip r:embed="rId5"/>
            <a:stretch>
              <a:fillRect l="0" t="0" r="0" b="0"/>
            </a:stretch>
          </a:blipFill>
        </p:spPr>
      </p:sp>
      <p:sp>
        <p:nvSpPr>
          <p:cNvPr name="Freeform 37" id="37" descr="A close up of a logo  Description automatically generated"/>
          <p:cNvSpPr/>
          <p:nvPr/>
        </p:nvSpPr>
        <p:spPr>
          <a:xfrm flipH="false" flipV="false" rot="0">
            <a:off x="7855334" y="2573262"/>
            <a:ext cx="3174694" cy="1032546"/>
          </a:xfrm>
          <a:custGeom>
            <a:avLst/>
            <a:gdLst/>
            <a:ahLst/>
            <a:cxnLst/>
            <a:rect r="r" b="b" t="t" l="l"/>
            <a:pathLst>
              <a:path h="1032546" w="3174694">
                <a:moveTo>
                  <a:pt x="0" y="0"/>
                </a:moveTo>
                <a:lnTo>
                  <a:pt x="3174694" y="0"/>
                </a:lnTo>
                <a:lnTo>
                  <a:pt x="3174694" y="1032546"/>
                </a:lnTo>
                <a:lnTo>
                  <a:pt x="0" y="1032546"/>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655950" y="2345545"/>
            <a:ext cx="12698350" cy="7139336"/>
          </a:xfrm>
          <a:custGeom>
            <a:avLst/>
            <a:gdLst/>
            <a:ahLst/>
            <a:cxnLst/>
            <a:rect r="r" b="b" t="t" l="l"/>
            <a:pathLst>
              <a:path h="7139336" w="12698350">
                <a:moveTo>
                  <a:pt x="0" y="0"/>
                </a:moveTo>
                <a:lnTo>
                  <a:pt x="12698350" y="0"/>
                </a:lnTo>
                <a:lnTo>
                  <a:pt x="12698350" y="7139335"/>
                </a:lnTo>
                <a:lnTo>
                  <a:pt x="0" y="7139335"/>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222450" y="1221595"/>
            <a:ext cx="17481750" cy="819150"/>
          </a:xfrm>
          <a:prstGeom prst="rect">
            <a:avLst/>
          </a:prstGeom>
        </p:spPr>
        <p:txBody>
          <a:bodyPr anchor="t" rtlCol="false" tIns="0" lIns="0" bIns="0" rIns="0">
            <a:spAutoFit/>
          </a:bodyPr>
          <a:lstStyle/>
          <a:p>
            <a:pPr algn="ctr">
              <a:lnSpc>
                <a:spcPts val="5759"/>
              </a:lnSpc>
            </a:pPr>
            <a:r>
              <a:rPr lang="en-US" sz="4800">
                <a:solidFill>
                  <a:srgbClr val="000000"/>
                </a:solidFill>
                <a:latin typeface="Arial Bold"/>
              </a:rPr>
              <a:t>HOMEPAGE: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655950" y="2725798"/>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257120" y="1411581"/>
            <a:ext cx="15772860" cy="819150"/>
          </a:xfrm>
          <a:prstGeom prst="rect">
            <a:avLst/>
          </a:prstGeom>
        </p:spPr>
        <p:txBody>
          <a:bodyPr anchor="t" rtlCol="false" tIns="0" lIns="0" bIns="0" rIns="0">
            <a:spAutoFit/>
          </a:bodyPr>
          <a:lstStyle/>
          <a:p>
            <a:pPr algn="ctr">
              <a:lnSpc>
                <a:spcPts val="5759"/>
              </a:lnSpc>
            </a:pPr>
            <a:r>
              <a:rPr lang="en-US" sz="4799">
                <a:solidFill>
                  <a:srgbClr val="000000"/>
                </a:solidFill>
                <a:latin typeface="Arial Bold"/>
              </a:rPr>
              <a:t>ABOUT US PAGE: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977978" y="2512249"/>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257120" y="1445449"/>
            <a:ext cx="15772860" cy="819150"/>
          </a:xfrm>
          <a:prstGeom prst="rect">
            <a:avLst/>
          </a:prstGeom>
        </p:spPr>
        <p:txBody>
          <a:bodyPr anchor="t" rtlCol="false" tIns="0" lIns="0" bIns="0" rIns="0">
            <a:spAutoFit/>
          </a:bodyPr>
          <a:lstStyle/>
          <a:p>
            <a:pPr algn="ctr">
              <a:lnSpc>
                <a:spcPts val="5759"/>
              </a:lnSpc>
            </a:pPr>
            <a:r>
              <a:rPr lang="en-US" sz="4799">
                <a:solidFill>
                  <a:srgbClr val="000000"/>
                </a:solidFill>
                <a:latin typeface="Arial Bold"/>
              </a:rPr>
              <a:t>SERVICE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3185198" y="2530240"/>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257120" y="1453915"/>
            <a:ext cx="15772860" cy="819150"/>
          </a:xfrm>
          <a:prstGeom prst="rect">
            <a:avLst/>
          </a:prstGeom>
        </p:spPr>
        <p:txBody>
          <a:bodyPr anchor="t" rtlCol="false" tIns="0" lIns="0" bIns="0" rIns="0">
            <a:spAutoFit/>
          </a:bodyPr>
          <a:lstStyle/>
          <a:p>
            <a:pPr algn="ctr">
              <a:lnSpc>
                <a:spcPts val="5759"/>
              </a:lnSpc>
            </a:pPr>
            <a:r>
              <a:rPr lang="en-US" sz="4800">
                <a:solidFill>
                  <a:srgbClr val="000000"/>
                </a:solidFill>
                <a:latin typeface="Arial Bold"/>
              </a:rPr>
              <a:t>DEPARTMENTS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794825" y="2634649"/>
            <a:ext cx="12698350" cy="7139336"/>
          </a:xfrm>
          <a:custGeom>
            <a:avLst/>
            <a:gdLst/>
            <a:ahLst/>
            <a:cxnLst/>
            <a:rect r="r" b="b" t="t" l="l"/>
            <a:pathLst>
              <a:path h="7139336" w="12698350">
                <a:moveTo>
                  <a:pt x="0" y="0"/>
                </a:moveTo>
                <a:lnTo>
                  <a:pt x="12698350" y="0"/>
                </a:lnTo>
                <a:lnTo>
                  <a:pt x="12698350" y="7139335"/>
                </a:lnTo>
                <a:lnTo>
                  <a:pt x="0" y="7139335"/>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486440" y="1367824"/>
            <a:ext cx="15772860" cy="819150"/>
          </a:xfrm>
          <a:prstGeom prst="rect">
            <a:avLst/>
          </a:prstGeom>
        </p:spPr>
        <p:txBody>
          <a:bodyPr anchor="t" rtlCol="false" tIns="0" lIns="0" bIns="0" rIns="0">
            <a:spAutoFit/>
          </a:bodyPr>
          <a:lstStyle/>
          <a:p>
            <a:pPr algn="ctr">
              <a:lnSpc>
                <a:spcPts val="5759"/>
              </a:lnSpc>
            </a:pPr>
            <a:r>
              <a:rPr lang="en-US" sz="4800">
                <a:solidFill>
                  <a:srgbClr val="000000"/>
                </a:solidFill>
                <a:latin typeface="Arial Bold"/>
              </a:rPr>
              <a:t>BOOKING DETAILS: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Freeform 14" id="14"/>
          <p:cNvSpPr/>
          <p:nvPr/>
        </p:nvSpPr>
        <p:spPr>
          <a:xfrm flipH="false" flipV="false" rot="0">
            <a:off x="2977978" y="2476265"/>
            <a:ext cx="12698350" cy="7139336"/>
          </a:xfrm>
          <a:custGeom>
            <a:avLst/>
            <a:gdLst/>
            <a:ahLst/>
            <a:cxnLst/>
            <a:rect r="r" b="b" t="t" l="l"/>
            <a:pathLst>
              <a:path h="7139336" w="12698350">
                <a:moveTo>
                  <a:pt x="0" y="0"/>
                </a:moveTo>
                <a:lnTo>
                  <a:pt x="12698350" y="0"/>
                </a:lnTo>
                <a:lnTo>
                  <a:pt x="12698350" y="7139336"/>
                </a:lnTo>
                <a:lnTo>
                  <a:pt x="0" y="7139336"/>
                </a:lnTo>
                <a:lnTo>
                  <a:pt x="0" y="0"/>
                </a:lnTo>
                <a:close/>
              </a:path>
            </a:pathLst>
          </a:custGeom>
          <a:blipFill>
            <a:blip r:embed="rId3"/>
            <a:stretch>
              <a:fillRect l="0" t="0" r="0" b="0"/>
            </a:stretch>
          </a:blipFill>
        </p:spPr>
      </p:sp>
      <p:sp>
        <p:nvSpPr>
          <p:cNvPr name="TextBox 15" id="15"/>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6" id="16"/>
          <p:cNvSpPr txBox="true"/>
          <p:nvPr/>
        </p:nvSpPr>
        <p:spPr>
          <a:xfrm rot="0">
            <a:off x="1257120" y="1428515"/>
            <a:ext cx="15772860" cy="819150"/>
          </a:xfrm>
          <a:prstGeom prst="rect">
            <a:avLst/>
          </a:prstGeom>
        </p:spPr>
        <p:txBody>
          <a:bodyPr anchor="t" rtlCol="false" tIns="0" lIns="0" bIns="0" rIns="0">
            <a:spAutoFit/>
          </a:bodyPr>
          <a:lstStyle/>
          <a:p>
            <a:pPr algn="ctr">
              <a:lnSpc>
                <a:spcPts val="5759"/>
              </a:lnSpc>
            </a:pPr>
            <a:r>
              <a:rPr lang="en-US" sz="4800">
                <a:solidFill>
                  <a:srgbClr val="000000"/>
                </a:solidFill>
                <a:latin typeface="Arial Bold"/>
              </a:rPr>
              <a:t>BLOG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25400" y="152434"/>
            <a:ext cx="14617656" cy="863052"/>
            <a:chOff x="0" y="0"/>
            <a:chExt cx="19490208" cy="1150736"/>
          </a:xfrm>
        </p:grpSpPr>
        <p:sp>
          <p:nvSpPr>
            <p:cNvPr name="Freeform 10" id="10"/>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1" id="11"/>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2" id="12"/>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3" id="13"/>
          <p:cNvSpPr txBox="true"/>
          <p:nvPr/>
        </p:nvSpPr>
        <p:spPr>
          <a:xfrm rot="0">
            <a:off x="722143" y="1080863"/>
            <a:ext cx="16843714" cy="1438275"/>
          </a:xfrm>
          <a:prstGeom prst="rect">
            <a:avLst/>
          </a:prstGeom>
        </p:spPr>
        <p:txBody>
          <a:bodyPr anchor="t" rtlCol="false" tIns="0" lIns="0" bIns="0" rIns="0">
            <a:spAutoFit/>
          </a:bodyPr>
          <a:lstStyle/>
          <a:p>
            <a:pPr algn="l">
              <a:lnSpc>
                <a:spcPts val="5399"/>
              </a:lnSpc>
            </a:pPr>
            <a:r>
              <a:rPr lang="en-US" sz="4499">
                <a:solidFill>
                  <a:srgbClr val="213163"/>
                </a:solidFill>
                <a:latin typeface="Arial Bold"/>
              </a:rPr>
              <a:t>Future Enhancements</a:t>
            </a:r>
            <a:r>
              <a:rPr lang="en-US" sz="4499">
                <a:solidFill>
                  <a:srgbClr val="374151"/>
                </a:solidFill>
                <a:latin typeface="Arial Bold"/>
              </a:rPr>
              <a:t>:</a:t>
            </a:r>
          </a:p>
          <a:p>
            <a:pPr algn="l">
              <a:lnSpc>
                <a:spcPts val="5399"/>
              </a:lnSpc>
            </a:pPr>
          </a:p>
        </p:txBody>
      </p:sp>
      <p:sp>
        <p:nvSpPr>
          <p:cNvPr name="TextBox 14" id="14"/>
          <p:cNvSpPr txBox="true"/>
          <p:nvPr/>
        </p:nvSpPr>
        <p:spPr>
          <a:xfrm rot="0">
            <a:off x="1028700" y="1953296"/>
            <a:ext cx="16230600" cy="9763125"/>
          </a:xfrm>
          <a:prstGeom prst="rect">
            <a:avLst/>
          </a:prstGeom>
        </p:spPr>
        <p:txBody>
          <a:bodyPr anchor="t" rtlCol="false" tIns="0" lIns="0" bIns="0" rIns="0">
            <a:spAutoFit/>
          </a:bodyPr>
          <a:lstStyle/>
          <a:p>
            <a:pPr marL="733146" indent="-366573" lvl="1">
              <a:lnSpc>
                <a:spcPts val="4074"/>
              </a:lnSpc>
              <a:buFont typeface="Arial"/>
              <a:buChar char="•"/>
            </a:pPr>
            <a:r>
              <a:rPr lang="en-US" sz="3395">
                <a:solidFill>
                  <a:srgbClr val="000000"/>
                </a:solidFill>
                <a:latin typeface="Arial Bold"/>
              </a:rPr>
              <a:t> integration with Travel Partners:</a:t>
            </a:r>
            <a:r>
              <a:rPr lang="en-US" sz="3395">
                <a:solidFill>
                  <a:srgbClr val="000000"/>
                </a:solidFill>
                <a:latin typeface="Arial"/>
              </a:rPr>
              <a:t>Expand the system to integrate with other travel service providers such as hotels, airlines, and tour operators. This would enable users to book complete travel packages, including accommodation and flights, in addition to bus tickets. </a:t>
            </a:r>
          </a:p>
          <a:p>
            <a:pPr marL="733146" indent="-366573" lvl="1">
              <a:lnSpc>
                <a:spcPts val="4074"/>
              </a:lnSpc>
              <a:buFont typeface="Arial"/>
              <a:buChar char="•"/>
            </a:pPr>
            <a:r>
              <a:rPr lang="en-US" sz="3395">
                <a:solidFill>
                  <a:srgbClr val="000000"/>
                </a:solidFill>
                <a:latin typeface="Arial Bold"/>
              </a:rPr>
              <a:t>Multi-language Support</a:t>
            </a:r>
            <a:r>
              <a:rPr lang="en-US" sz="3395">
                <a:solidFill>
                  <a:srgbClr val="000000"/>
                </a:solidFill>
                <a:latin typeface="Arial"/>
              </a:rPr>
              <a:t>:Implement multi-language support to cater to a wider audience, especially in regions where multiple languages are spoken. This enhancement would improve accessibility and user experience for non-native speakers.</a:t>
            </a:r>
          </a:p>
          <a:p>
            <a:pPr marL="733146" indent="-366573" lvl="1">
              <a:lnSpc>
                <a:spcPts val="4074"/>
              </a:lnSpc>
              <a:buFont typeface="Arial"/>
              <a:buChar char="•"/>
            </a:pPr>
            <a:r>
              <a:rPr lang="en-US" sz="3395">
                <a:solidFill>
                  <a:srgbClr val="000000"/>
                </a:solidFill>
                <a:latin typeface="Arial Bold"/>
              </a:rPr>
              <a:t>Dynamic Pricing and Discounts</a:t>
            </a:r>
            <a:r>
              <a:rPr lang="en-US" sz="3395">
                <a:solidFill>
                  <a:srgbClr val="000000"/>
                </a:solidFill>
                <a:latin typeface="Arial"/>
              </a:rPr>
              <a:t>:Introduce dynamic pricing algorithms that adjust ticket prices based on factors such as demand, time of booking, and seat availability. Additionally, offer personalized discounts and promotions to loyal customers or during off-peak seasons.</a:t>
            </a:r>
          </a:p>
          <a:p>
            <a:pPr marL="733146" indent="-366573" lvl="1">
              <a:lnSpc>
                <a:spcPts val="4074"/>
              </a:lnSpc>
              <a:buFont typeface="Arial"/>
              <a:buChar char="•"/>
            </a:pPr>
            <a:r>
              <a:rPr lang="en-US" sz="3395">
                <a:solidFill>
                  <a:srgbClr val="000000"/>
                </a:solidFill>
                <a:latin typeface="Arial Bold"/>
              </a:rPr>
              <a:t>Mobile App Development</a:t>
            </a:r>
            <a:r>
              <a:rPr lang="en-US" sz="3395">
                <a:solidFill>
                  <a:srgbClr val="000000"/>
                </a:solidFill>
                <a:latin typeface="Arial"/>
              </a:rPr>
              <a:t>:Develop a mobile application for iOS and Android platforms to provide users with a seamless booking experience on their smartphones and tablets. The app could include features such as push notifications, GPS-based bus tracking, and offline ticket access.</a:t>
            </a:r>
          </a:p>
          <a:p>
            <a:pPr>
              <a:lnSpc>
                <a:spcPts val="4074"/>
              </a:lnSpc>
            </a:pPr>
          </a:p>
          <a:p>
            <a:pPr>
              <a:lnSpc>
                <a:spcPts val="4074"/>
              </a:lnSpc>
            </a:pPr>
          </a:p>
          <a:p>
            <a:pPr algn="l">
              <a:lnSpc>
                <a:spcPts val="3524"/>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415586" y="1552315"/>
            <a:ext cx="16843714" cy="8296275"/>
          </a:xfrm>
          <a:prstGeom prst="rect">
            <a:avLst/>
          </a:prstGeom>
        </p:spPr>
        <p:txBody>
          <a:bodyPr anchor="t" rtlCol="false" tIns="0" lIns="0" bIns="0" rIns="0">
            <a:spAutoFit/>
          </a:bodyPr>
          <a:lstStyle/>
          <a:p>
            <a:pPr marL="734059" indent="-367030" lvl="1">
              <a:lnSpc>
                <a:spcPts val="4079"/>
              </a:lnSpc>
              <a:buFont typeface="Arial"/>
              <a:buChar char="•"/>
            </a:pPr>
            <a:r>
              <a:rPr lang="en-US" sz="3399">
                <a:solidFill>
                  <a:srgbClr val="374151"/>
                </a:solidFill>
                <a:latin typeface="Arial Semi-Bold"/>
              </a:rPr>
              <a:t>Feedback and Rating System:</a:t>
            </a:r>
            <a:r>
              <a:rPr lang="en-US" sz="3399">
                <a:solidFill>
                  <a:srgbClr val="374151"/>
                </a:solidFill>
                <a:latin typeface="Arial"/>
              </a:rPr>
              <a:t>Implement a feedback and rating system where passengers can share their experiences and rate various aspects of their journey, including bus cleanliness, punctuality, and staff behavior. This would help improve service quality and build trust among users.</a:t>
            </a:r>
          </a:p>
          <a:p>
            <a:pPr marL="734059" indent="-367030" lvl="1">
              <a:lnSpc>
                <a:spcPts val="4079"/>
              </a:lnSpc>
              <a:buFont typeface="Arial"/>
              <a:buChar char="•"/>
            </a:pPr>
            <a:r>
              <a:rPr lang="en-US" sz="3399">
                <a:solidFill>
                  <a:srgbClr val="374151"/>
                </a:solidFill>
                <a:latin typeface="Arial Semi-Bold"/>
              </a:rPr>
              <a:t>Social Media Integration:</a:t>
            </a:r>
            <a:r>
              <a:rPr lang="en-US" sz="3399">
                <a:solidFill>
                  <a:srgbClr val="374151"/>
                </a:solidFill>
                <a:latin typeface="Arial"/>
              </a:rPr>
              <a:t>Enhance social media integration by allowing users to log in using their social media accounts and share their bookings or travel experiences with friends and followers. Integration with social media platforms can also be used for targeted marketing campaigns.</a:t>
            </a:r>
          </a:p>
          <a:p>
            <a:pPr marL="734059" indent="-367030" lvl="1">
              <a:lnSpc>
                <a:spcPts val="4079"/>
              </a:lnSpc>
              <a:buFont typeface="Arial"/>
              <a:buChar char="•"/>
            </a:pPr>
            <a:r>
              <a:rPr lang="en-US" sz="3399">
                <a:solidFill>
                  <a:srgbClr val="374151"/>
                </a:solidFill>
                <a:latin typeface="Arial Semi-Bold"/>
              </a:rPr>
              <a:t>Real-time Analytics Dashboard:</a:t>
            </a:r>
            <a:r>
              <a:rPr lang="en-US" sz="3399">
                <a:solidFill>
                  <a:srgbClr val="374151"/>
                </a:solidFill>
                <a:latin typeface="Arial"/>
              </a:rPr>
              <a:t>Develop a comprehensive analytics dashboard for bus operators to track key performance indicators in real-time, such as booking trends, revenue generation, route profitability, and customer demographics. This would enable operators to make data-driven decisions and optimize their services.</a:t>
            </a:r>
          </a:p>
          <a:p>
            <a:pPr marL="734059" indent="-367030" lvl="1">
              <a:lnSpc>
                <a:spcPts val="4079"/>
              </a:lnSpc>
              <a:buFont typeface="Arial"/>
              <a:buChar char="•"/>
            </a:pPr>
            <a:r>
              <a:rPr lang="en-US" sz="3399">
                <a:solidFill>
                  <a:srgbClr val="374151"/>
                </a:solidFill>
                <a:latin typeface="Arial Semi-Bold"/>
              </a:rPr>
              <a:t>Accessibility Features:</a:t>
            </a:r>
            <a:r>
              <a:rPr lang="en-US" sz="3399">
                <a:solidFill>
                  <a:srgbClr val="374151"/>
                </a:solidFill>
                <a:latin typeface="Arial"/>
              </a:rPr>
              <a:t>Improve accessibility features such as screen reader compatibility, keyboard navigation, and high contrast mode to make the system more inclusive for users with disabilities.</a:t>
            </a:r>
          </a:p>
          <a:p>
            <a:pPr algn="l">
              <a:lnSpc>
                <a:spcPts val="407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92256" y="398679"/>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624902" y="450945"/>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214600" y="438245"/>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905898" y="438245"/>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425545"/>
            <a:ext cx="14617656" cy="863052"/>
            <a:chOff x="0" y="0"/>
            <a:chExt cx="19490208" cy="1150736"/>
          </a:xfrm>
        </p:grpSpPr>
        <p:sp>
          <p:nvSpPr>
            <p:cNvPr name="Freeform 10" id="10"/>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1" id="11"/>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2" id="12"/>
          <p:cNvSpPr txBox="true"/>
          <p:nvPr/>
        </p:nvSpPr>
        <p:spPr>
          <a:xfrm rot="0">
            <a:off x="301800" y="454283"/>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3" id="13"/>
          <p:cNvSpPr txBox="true"/>
          <p:nvPr/>
        </p:nvSpPr>
        <p:spPr>
          <a:xfrm rot="0">
            <a:off x="378889" y="1643071"/>
            <a:ext cx="5689314" cy="762000"/>
          </a:xfrm>
          <a:prstGeom prst="rect">
            <a:avLst/>
          </a:prstGeom>
        </p:spPr>
        <p:txBody>
          <a:bodyPr anchor="t" rtlCol="false" tIns="0" lIns="0" bIns="0" rIns="0">
            <a:spAutoFit/>
          </a:bodyPr>
          <a:lstStyle/>
          <a:p>
            <a:pPr algn="l">
              <a:lnSpc>
                <a:spcPts val="5399"/>
              </a:lnSpc>
            </a:pPr>
            <a:r>
              <a:rPr lang="en-US" sz="4499">
                <a:solidFill>
                  <a:srgbClr val="213163"/>
                </a:solidFill>
                <a:latin typeface="Arial Bold"/>
              </a:rPr>
              <a:t>CONCLUSION:</a:t>
            </a:r>
          </a:p>
        </p:txBody>
      </p:sp>
      <p:sp>
        <p:nvSpPr>
          <p:cNvPr name="AutoShape 14" id="14"/>
          <p:cNvSpPr/>
          <p:nvPr/>
        </p:nvSpPr>
        <p:spPr>
          <a:xfrm>
            <a:off x="15875" y="9620168"/>
            <a:ext cx="18307050" cy="19050"/>
          </a:xfrm>
          <a:prstGeom prst="line">
            <a:avLst/>
          </a:prstGeom>
          <a:ln cap="rnd" w="9525">
            <a:solidFill>
              <a:srgbClr val="FFFFFF"/>
            </a:solidFill>
            <a:prstDash val="solid"/>
            <a:headEnd type="none" len="sm" w="sm"/>
            <a:tailEnd type="none" len="sm" w="sm"/>
          </a:ln>
        </p:spPr>
      </p:sp>
      <p:sp>
        <p:nvSpPr>
          <p:cNvPr name="TextBox 15" id="15"/>
          <p:cNvSpPr txBox="true"/>
          <p:nvPr/>
        </p:nvSpPr>
        <p:spPr>
          <a:xfrm rot="0">
            <a:off x="1028700" y="2685968"/>
            <a:ext cx="16173200" cy="6934200"/>
          </a:xfrm>
          <a:prstGeom prst="rect">
            <a:avLst/>
          </a:prstGeom>
        </p:spPr>
        <p:txBody>
          <a:bodyPr anchor="t" rtlCol="false" tIns="0" lIns="0" bIns="0" rIns="0">
            <a:spAutoFit/>
          </a:bodyPr>
          <a:lstStyle/>
          <a:p>
            <a:pPr algn="ctr">
              <a:lnSpc>
                <a:spcPts val="4559"/>
              </a:lnSpc>
              <a:spcBef>
                <a:spcPct val="0"/>
              </a:spcBef>
            </a:pPr>
            <a:r>
              <a:rPr lang="en-US" sz="3799">
                <a:solidFill>
                  <a:srgbClr val="000000"/>
                </a:solidFill>
                <a:latin typeface="Arial"/>
              </a:rPr>
              <a:t>The development of the bus reservation system has been successfully completed, providing a user-friendly platform for booking bus tickets efficiently. Through this project, we have achieved the goals of streamlining the ticketing process, enhancing customer satisfaction, and improving overall operational efficiency for bus companies. The system's features, including real-time availability updates, secure payment processing, and user-friendly interface, have been thoroughly tested and implemented to ensure a seamless booking experience. Moving forward, ongoing maintenance and updates will be essential to keep the system robust and adaptable to future needs. Overall, the bus reservation system project has been a significant step towards modernizing bus ticketing services, benefiting both passengers and service providers alike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7009056" y="4653135"/>
            <a:ext cx="4298038" cy="964853"/>
          </a:xfrm>
          <a:prstGeom prst="rect">
            <a:avLst/>
          </a:prstGeom>
        </p:spPr>
        <p:txBody>
          <a:bodyPr anchor="t" rtlCol="false" tIns="0" lIns="0" bIns="0" rIns="0">
            <a:spAutoFit/>
          </a:bodyPr>
          <a:lstStyle/>
          <a:p>
            <a:pPr algn="l">
              <a:lnSpc>
                <a:spcPts val="7200"/>
              </a:lnSpc>
            </a:pPr>
            <a:r>
              <a:rPr lang="en-US" sz="6000" spc="-10">
                <a:solidFill>
                  <a:srgbClr val="223366"/>
                </a:solidFill>
                <a:latin typeface="Arim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Freeform 15" id="15" descr="A blue and white rectangle with a white border  Description automatically generated"/>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16" id="16"/>
          <p:cNvSpPr txBox="true"/>
          <p:nvPr/>
        </p:nvSpPr>
        <p:spPr>
          <a:xfrm rot="0">
            <a:off x="4845524" y="1568655"/>
            <a:ext cx="8566472" cy="1238509"/>
          </a:xfrm>
          <a:prstGeom prst="rect">
            <a:avLst/>
          </a:prstGeom>
        </p:spPr>
        <p:txBody>
          <a:bodyPr anchor="t" rtlCol="false" tIns="0" lIns="0" bIns="0" rIns="0">
            <a:spAutoFit/>
          </a:bodyPr>
          <a:lstStyle/>
          <a:p>
            <a:pPr algn="ctr">
              <a:lnSpc>
                <a:spcPts val="7860"/>
              </a:lnSpc>
            </a:pPr>
            <a:r>
              <a:rPr lang="en-US" sz="4000">
                <a:solidFill>
                  <a:srgbClr val="213164"/>
                </a:solidFill>
                <a:latin typeface="Arial Bold"/>
              </a:rPr>
              <a:t>CAPSTONE PROJECT SHOWCASE</a:t>
            </a:r>
          </a:p>
        </p:txBody>
      </p:sp>
      <p:grpSp>
        <p:nvGrpSpPr>
          <p:cNvPr name="Group 17" id="17"/>
          <p:cNvGrpSpPr/>
          <p:nvPr/>
        </p:nvGrpSpPr>
        <p:grpSpPr>
          <a:xfrm rot="0">
            <a:off x="1887220" y="6050280"/>
            <a:ext cx="14505940" cy="1112052"/>
            <a:chOff x="0" y="0"/>
            <a:chExt cx="19341253" cy="1482736"/>
          </a:xfrm>
        </p:grpSpPr>
        <p:sp>
          <p:nvSpPr>
            <p:cNvPr name="Freeform 18" id="18"/>
            <p:cNvSpPr/>
            <p:nvPr/>
          </p:nvSpPr>
          <p:spPr>
            <a:xfrm flipH="false" flipV="false" rot="0">
              <a:off x="33909" y="33909"/>
              <a:ext cx="19273520" cy="1414907"/>
            </a:xfrm>
            <a:custGeom>
              <a:avLst/>
              <a:gdLst/>
              <a:ahLst/>
              <a:cxnLst/>
              <a:rect r="r" b="b" t="t" l="l"/>
              <a:pathLst>
                <a:path h="1414907" w="19273520">
                  <a:moveTo>
                    <a:pt x="0" y="235839"/>
                  </a:moveTo>
                  <a:cubicBezTo>
                    <a:pt x="0" y="105537"/>
                    <a:pt x="110236" y="0"/>
                    <a:pt x="246253" y="0"/>
                  </a:cubicBezTo>
                  <a:lnTo>
                    <a:pt x="19027267" y="0"/>
                  </a:lnTo>
                  <a:cubicBezTo>
                    <a:pt x="19163284" y="0"/>
                    <a:pt x="19273520" y="105537"/>
                    <a:pt x="19273520" y="235839"/>
                  </a:cubicBezTo>
                  <a:lnTo>
                    <a:pt x="19273520" y="1179068"/>
                  </a:lnTo>
                  <a:cubicBezTo>
                    <a:pt x="19273520" y="1309370"/>
                    <a:pt x="19163284" y="1414907"/>
                    <a:pt x="19027267" y="1414907"/>
                  </a:cubicBezTo>
                  <a:lnTo>
                    <a:pt x="246253" y="1414907"/>
                  </a:lnTo>
                  <a:cubicBezTo>
                    <a:pt x="110236" y="1414907"/>
                    <a:pt x="0" y="1309370"/>
                    <a:pt x="0" y="1179068"/>
                  </a:cubicBezTo>
                  <a:close/>
                </a:path>
              </a:pathLst>
            </a:custGeom>
            <a:solidFill>
              <a:srgbClr val="DFDDFB"/>
            </a:solidFill>
          </p:spPr>
        </p:sp>
        <p:sp>
          <p:nvSpPr>
            <p:cNvPr name="Freeform 19" id="19"/>
            <p:cNvSpPr/>
            <p:nvPr/>
          </p:nvSpPr>
          <p:spPr>
            <a:xfrm flipH="false" flipV="false" rot="0">
              <a:off x="0" y="0"/>
              <a:ext cx="19341339" cy="1482725"/>
            </a:xfrm>
            <a:custGeom>
              <a:avLst/>
              <a:gdLst/>
              <a:ahLst/>
              <a:cxnLst/>
              <a:rect r="r" b="b" t="t" l="l"/>
              <a:pathLst>
                <a:path h="1482725" w="19341339">
                  <a:moveTo>
                    <a:pt x="0" y="269748"/>
                  </a:moveTo>
                  <a:cubicBezTo>
                    <a:pt x="0" y="119380"/>
                    <a:pt x="126873" y="0"/>
                    <a:pt x="280162" y="0"/>
                  </a:cubicBezTo>
                  <a:lnTo>
                    <a:pt x="19061176" y="0"/>
                  </a:lnTo>
                  <a:lnTo>
                    <a:pt x="19061176" y="33909"/>
                  </a:lnTo>
                  <a:lnTo>
                    <a:pt x="19061176" y="0"/>
                  </a:lnTo>
                  <a:cubicBezTo>
                    <a:pt x="19214464" y="0"/>
                    <a:pt x="19341339" y="119380"/>
                    <a:pt x="19341339" y="269748"/>
                  </a:cubicBezTo>
                  <a:lnTo>
                    <a:pt x="19307429" y="269748"/>
                  </a:lnTo>
                  <a:lnTo>
                    <a:pt x="19341339" y="269748"/>
                  </a:lnTo>
                  <a:lnTo>
                    <a:pt x="19341339" y="1212977"/>
                  </a:lnTo>
                  <a:lnTo>
                    <a:pt x="19307429" y="1212977"/>
                  </a:lnTo>
                  <a:lnTo>
                    <a:pt x="19341339" y="1212977"/>
                  </a:lnTo>
                  <a:cubicBezTo>
                    <a:pt x="19341339" y="1363345"/>
                    <a:pt x="19214464" y="1482725"/>
                    <a:pt x="19061176" y="1482725"/>
                  </a:cubicBezTo>
                  <a:lnTo>
                    <a:pt x="19061176" y="1448816"/>
                  </a:lnTo>
                  <a:lnTo>
                    <a:pt x="19061176" y="1482725"/>
                  </a:lnTo>
                  <a:lnTo>
                    <a:pt x="280162" y="1482725"/>
                  </a:lnTo>
                  <a:lnTo>
                    <a:pt x="280162" y="1448816"/>
                  </a:lnTo>
                  <a:lnTo>
                    <a:pt x="280162" y="1482725"/>
                  </a:lnTo>
                  <a:cubicBezTo>
                    <a:pt x="126873" y="1482725"/>
                    <a:pt x="0" y="1363345"/>
                    <a:pt x="0" y="1212977"/>
                  </a:cubicBezTo>
                  <a:lnTo>
                    <a:pt x="0" y="269748"/>
                  </a:lnTo>
                  <a:lnTo>
                    <a:pt x="33909" y="269748"/>
                  </a:lnTo>
                  <a:lnTo>
                    <a:pt x="0" y="269748"/>
                  </a:lnTo>
                  <a:moveTo>
                    <a:pt x="67691" y="269748"/>
                  </a:moveTo>
                  <a:lnTo>
                    <a:pt x="67691" y="1212977"/>
                  </a:lnTo>
                  <a:lnTo>
                    <a:pt x="33909" y="1212977"/>
                  </a:lnTo>
                  <a:lnTo>
                    <a:pt x="67691" y="1212977"/>
                  </a:lnTo>
                  <a:cubicBezTo>
                    <a:pt x="67691" y="1323213"/>
                    <a:pt x="161417" y="1414907"/>
                    <a:pt x="280035" y="1414907"/>
                  </a:cubicBezTo>
                  <a:lnTo>
                    <a:pt x="19061176" y="1414907"/>
                  </a:lnTo>
                  <a:cubicBezTo>
                    <a:pt x="19179921" y="1414907"/>
                    <a:pt x="19273520" y="1323086"/>
                    <a:pt x="19273520" y="1212977"/>
                  </a:cubicBezTo>
                  <a:lnTo>
                    <a:pt x="19273520" y="269748"/>
                  </a:lnTo>
                  <a:cubicBezTo>
                    <a:pt x="19273520" y="159512"/>
                    <a:pt x="19179794" y="67818"/>
                    <a:pt x="19061176" y="67818"/>
                  </a:cubicBezTo>
                  <a:lnTo>
                    <a:pt x="280162" y="67818"/>
                  </a:lnTo>
                  <a:lnTo>
                    <a:pt x="280162" y="33909"/>
                  </a:lnTo>
                  <a:lnTo>
                    <a:pt x="280162" y="67691"/>
                  </a:lnTo>
                  <a:cubicBezTo>
                    <a:pt x="161417" y="67691"/>
                    <a:pt x="67818" y="159512"/>
                    <a:pt x="67818" y="269621"/>
                  </a:cubicBezTo>
                  <a:close/>
                </a:path>
              </a:pathLst>
            </a:custGeom>
            <a:solidFill>
              <a:srgbClr val="DFDDFB"/>
            </a:solidFill>
          </p:spPr>
        </p:sp>
      </p:grpSp>
      <p:sp>
        <p:nvSpPr>
          <p:cNvPr name="TextBox 20" id="20"/>
          <p:cNvSpPr txBox="true"/>
          <p:nvPr/>
        </p:nvSpPr>
        <p:spPr>
          <a:xfrm rot="0">
            <a:off x="3143260" y="6291066"/>
            <a:ext cx="11678286" cy="561721"/>
          </a:xfrm>
          <a:prstGeom prst="rect">
            <a:avLst/>
          </a:prstGeom>
        </p:spPr>
        <p:txBody>
          <a:bodyPr anchor="t" rtlCol="false" tIns="0" lIns="0" bIns="0" rIns="0">
            <a:spAutoFit/>
          </a:bodyPr>
          <a:lstStyle/>
          <a:p>
            <a:pPr algn="ctr">
              <a:lnSpc>
                <a:spcPts val="3992"/>
              </a:lnSpc>
            </a:pPr>
            <a:r>
              <a:rPr lang="en-US" sz="3200">
                <a:solidFill>
                  <a:srgbClr val="000000"/>
                </a:solidFill>
                <a:latin typeface="Arial Bold"/>
              </a:rPr>
              <a:t>Building Bus Reservation System using Python and Django</a:t>
            </a:r>
          </a:p>
        </p:txBody>
      </p:sp>
      <p:sp>
        <p:nvSpPr>
          <p:cNvPr name="TextBox 21" id="21"/>
          <p:cNvSpPr txBox="true"/>
          <p:nvPr/>
        </p:nvSpPr>
        <p:spPr>
          <a:xfrm rot="0">
            <a:off x="7744460" y="5332944"/>
            <a:ext cx="2799080" cy="554280"/>
          </a:xfrm>
          <a:prstGeom prst="rect">
            <a:avLst/>
          </a:prstGeom>
        </p:spPr>
        <p:txBody>
          <a:bodyPr anchor="t" rtlCol="false" tIns="0" lIns="0" bIns="0" rIns="0">
            <a:spAutoFit/>
          </a:bodyPr>
          <a:lstStyle/>
          <a:p>
            <a:pPr algn="ctr">
              <a:lnSpc>
                <a:spcPts val="3992"/>
              </a:lnSpc>
            </a:pPr>
            <a:r>
              <a:rPr lang="en-US" sz="3200">
                <a:solidFill>
                  <a:srgbClr val="FFFFFF"/>
                </a:solidFill>
                <a:latin typeface="Arial Bold"/>
              </a:rPr>
              <a:t>Project Title</a:t>
            </a:r>
          </a:p>
        </p:txBody>
      </p:sp>
      <p:sp>
        <p:nvSpPr>
          <p:cNvPr name="TextBox 22" id="22"/>
          <p:cNvSpPr txBox="true"/>
          <p:nvPr/>
        </p:nvSpPr>
        <p:spPr>
          <a:xfrm rot="0">
            <a:off x="2553626" y="7983746"/>
            <a:ext cx="13180750" cy="1066546"/>
          </a:xfrm>
          <a:prstGeom prst="rect">
            <a:avLst/>
          </a:prstGeom>
        </p:spPr>
        <p:txBody>
          <a:bodyPr anchor="t" rtlCol="false" tIns="0" lIns="0" bIns="0" rIns="0">
            <a:spAutoFit/>
          </a:bodyPr>
          <a:lstStyle/>
          <a:p>
            <a:pPr algn="ctr">
              <a:lnSpc>
                <a:spcPts val="3992"/>
              </a:lnSpc>
            </a:pPr>
            <a:r>
              <a:rPr lang="en-US" sz="3200">
                <a:solidFill>
                  <a:srgbClr val="FFFFFF"/>
                </a:solidFill>
                <a:latin typeface="Arial"/>
              </a:rPr>
              <a:t>Abstract | Problem Statement | Project Overview | Proposed Solution | Technology Used | Modelling &amp; Results | Conclusion </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276400" y="1288907"/>
            <a:ext cx="5689314" cy="762000"/>
          </a:xfrm>
          <a:prstGeom prst="rect">
            <a:avLst/>
          </a:prstGeom>
        </p:spPr>
        <p:txBody>
          <a:bodyPr anchor="t" rtlCol="false" tIns="0" lIns="0" bIns="0" rIns="0">
            <a:spAutoFit/>
          </a:bodyPr>
          <a:lstStyle/>
          <a:p>
            <a:pPr algn="l">
              <a:lnSpc>
                <a:spcPts val="5399"/>
              </a:lnSpc>
            </a:pPr>
            <a:r>
              <a:rPr lang="en-US" sz="4499">
                <a:solidFill>
                  <a:srgbClr val="213163"/>
                </a:solidFill>
                <a:latin typeface="Arial Bold"/>
              </a:rPr>
              <a:t>ABSTRACT: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1509996" y="2050907"/>
            <a:ext cx="15749304" cy="7943850"/>
          </a:xfrm>
          <a:prstGeom prst="rect">
            <a:avLst/>
          </a:prstGeom>
        </p:spPr>
        <p:txBody>
          <a:bodyPr anchor="t" rtlCol="false" tIns="0" lIns="0" bIns="0" rIns="0">
            <a:spAutoFit/>
          </a:bodyPr>
          <a:lstStyle/>
          <a:p>
            <a:pPr algn="ctr">
              <a:lnSpc>
                <a:spcPts val="4439"/>
              </a:lnSpc>
              <a:spcBef>
                <a:spcPct val="0"/>
              </a:spcBef>
            </a:pPr>
            <a:r>
              <a:rPr lang="en-US" sz="3699">
                <a:solidFill>
                  <a:srgbClr val="000000"/>
                </a:solidFill>
                <a:latin typeface="Arial"/>
              </a:rPr>
              <a:t>The Bus Reservation System is a comprehensive software solution </a:t>
            </a:r>
          </a:p>
          <a:p>
            <a:pPr algn="ctr">
              <a:lnSpc>
                <a:spcPts val="4439"/>
              </a:lnSpc>
              <a:spcBef>
                <a:spcPct val="0"/>
              </a:spcBef>
            </a:pPr>
            <a:r>
              <a:rPr lang="en-US" sz="3699">
                <a:solidFill>
                  <a:srgbClr val="000000"/>
                </a:solidFill>
                <a:latin typeface="Arial"/>
              </a:rPr>
              <a:t>designed to streamline the process of booking and managing bus tickets for passengers and operators. In an increasingly digitized world, this system provides an efficient and user-friendly platform for passengers to book their bus tickets online, as well as for bus operators to manage their fleet and schedules seamlessly.</a:t>
            </a:r>
          </a:p>
          <a:p>
            <a:pPr algn="ctr">
              <a:lnSpc>
                <a:spcPts val="4439"/>
              </a:lnSpc>
              <a:spcBef>
                <a:spcPct val="0"/>
              </a:spcBef>
            </a:pPr>
            <a:r>
              <a:rPr lang="en-US" sz="3699">
                <a:solidFill>
                  <a:srgbClr val="000000"/>
                </a:solidFill>
                <a:latin typeface="Arial"/>
              </a:rPr>
              <a:t>The system offers a range of features tailored to meet the needs of both passengers and operators. For passengers, it provides an intuitive interface where they can search for available buses, view schedules, select seats, make payments securely, and receive e-tickets instantly. Additionally, passengers can manage their bookings, make cancellations, and view their booking history conveniently through the system.The Bus Reservation System aims to enhance the overall travel experience for passengers while improving efficiency and profitability for bus operators.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69960"/>
            <a:ext cx="9209410" cy="762000"/>
          </a:xfrm>
          <a:prstGeom prst="rect">
            <a:avLst/>
          </a:prstGeom>
        </p:spPr>
        <p:txBody>
          <a:bodyPr anchor="t" rtlCol="false" tIns="0" lIns="0" bIns="0" rIns="0">
            <a:spAutoFit/>
          </a:bodyPr>
          <a:lstStyle/>
          <a:p>
            <a:pPr algn="l">
              <a:lnSpc>
                <a:spcPts val="5399"/>
              </a:lnSpc>
            </a:pPr>
            <a:r>
              <a:rPr lang="en-US" sz="4499">
                <a:solidFill>
                  <a:srgbClr val="213163"/>
                </a:solidFill>
                <a:latin typeface="Arial Bold"/>
              </a:rPr>
              <a:t>PROBLEM STATEMENT:</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2793821" y="2217685"/>
            <a:ext cx="13538156" cy="7439025"/>
          </a:xfrm>
          <a:prstGeom prst="rect">
            <a:avLst/>
          </a:prstGeom>
        </p:spPr>
        <p:txBody>
          <a:bodyPr anchor="t" rtlCol="false" tIns="0" lIns="0" bIns="0" rIns="0">
            <a:spAutoFit/>
          </a:bodyPr>
          <a:lstStyle/>
          <a:p>
            <a:pPr algn="ctr">
              <a:lnSpc>
                <a:spcPts val="4799"/>
              </a:lnSpc>
            </a:pPr>
            <a:r>
              <a:rPr lang="en-US" sz="3999">
                <a:solidFill>
                  <a:srgbClr val="000000"/>
                </a:solidFill>
                <a:latin typeface="Arial Bold"/>
              </a:rPr>
              <a:t>Issue:</a:t>
            </a:r>
          </a:p>
          <a:p>
            <a:pPr algn="ctr">
              <a:lnSpc>
                <a:spcPts val="4799"/>
              </a:lnSpc>
            </a:pPr>
            <a:r>
              <a:rPr lang="en-US" sz="3999">
                <a:solidFill>
                  <a:srgbClr val="000000"/>
                </a:solidFill>
                <a:latin typeface="Arial"/>
              </a:rPr>
              <a:t> The current bus ticket booking process is cumbersome and inefficient, leading to dissatisfaction among passengers and</a:t>
            </a:r>
            <a:r>
              <a:rPr lang="en-US" sz="3999">
                <a:solidFill>
                  <a:srgbClr val="000000"/>
                </a:solidFill>
                <a:latin typeface="Arial"/>
              </a:rPr>
              <a:t> operational challenges for bus operators</a:t>
            </a:r>
            <a:r>
              <a:rPr lang="en-US" sz="3999">
                <a:solidFill>
                  <a:srgbClr val="000000"/>
                </a:solidFill>
                <a:latin typeface="Arial Bold"/>
              </a:rPr>
              <a:t>.</a:t>
            </a:r>
          </a:p>
          <a:p>
            <a:pPr algn="ctr">
              <a:lnSpc>
                <a:spcPts val="4919"/>
              </a:lnSpc>
            </a:pPr>
            <a:r>
              <a:rPr lang="en-US" sz="4099">
                <a:solidFill>
                  <a:srgbClr val="000000"/>
                </a:solidFill>
                <a:latin typeface="Arial Bold"/>
              </a:rPr>
              <a:t>Challenges:</a:t>
            </a:r>
          </a:p>
          <a:p>
            <a:pPr algn="ctr" marL="777240" indent="-388620" lvl="1">
              <a:lnSpc>
                <a:spcPts val="4320"/>
              </a:lnSpc>
              <a:buFont typeface="Arial"/>
              <a:buChar char="•"/>
            </a:pPr>
            <a:r>
              <a:rPr lang="en-US" sz="3600">
                <a:solidFill>
                  <a:srgbClr val="000000"/>
                </a:solidFill>
                <a:latin typeface="Arial"/>
              </a:rPr>
              <a:t>Inconvenient booking process: Long queues and reliance on third-party agents.</a:t>
            </a:r>
          </a:p>
          <a:p>
            <a:pPr algn="ctr" marL="777240" indent="-388620" lvl="1">
              <a:lnSpc>
                <a:spcPts val="4320"/>
              </a:lnSpc>
              <a:buFont typeface="Arial"/>
              <a:buChar char="•"/>
            </a:pPr>
            <a:r>
              <a:rPr lang="en-US" sz="3600">
                <a:solidFill>
                  <a:srgbClr val="000000"/>
                </a:solidFill>
                <a:latin typeface="Arial"/>
              </a:rPr>
              <a:t>Limited information accessibility: Lack of real-time information on schedules, routes, and seat availability.</a:t>
            </a:r>
          </a:p>
          <a:p>
            <a:pPr algn="ctr" marL="777240" indent="-388620" lvl="1">
              <a:lnSpc>
                <a:spcPts val="4320"/>
              </a:lnSpc>
              <a:buFont typeface="Arial"/>
              <a:buChar char="•"/>
            </a:pPr>
            <a:r>
              <a:rPr lang="en-US" sz="3600">
                <a:solidFill>
                  <a:srgbClr val="000000"/>
                </a:solidFill>
                <a:latin typeface="Arial"/>
              </a:rPr>
              <a:t>Booking management complexity: Difficulty in managing bookings, changes, and cancellations.</a:t>
            </a:r>
          </a:p>
          <a:p>
            <a:pPr algn="ctr" marL="777240" indent="-388620" lvl="1">
              <a:lnSpc>
                <a:spcPts val="4320"/>
              </a:lnSpc>
              <a:buFont typeface="Arial"/>
              <a:buChar char="•"/>
            </a:pPr>
            <a:r>
              <a:rPr lang="en-US" sz="3600">
                <a:solidFill>
                  <a:srgbClr val="000000"/>
                </a:solidFill>
                <a:latin typeface="Arial"/>
              </a:rPr>
              <a:t>Operational inefficiencies: Manual processes leading to resource wastage and revenue loss for bus operators.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946527"/>
            <a:ext cx="8790511" cy="762000"/>
          </a:xfrm>
          <a:prstGeom prst="rect">
            <a:avLst/>
          </a:prstGeom>
        </p:spPr>
        <p:txBody>
          <a:bodyPr anchor="t" rtlCol="false" tIns="0" lIns="0" bIns="0" rIns="0">
            <a:spAutoFit/>
          </a:bodyPr>
          <a:lstStyle/>
          <a:p>
            <a:pPr algn="l">
              <a:lnSpc>
                <a:spcPts val="5399"/>
              </a:lnSpc>
            </a:pPr>
            <a:r>
              <a:rPr lang="en-US" sz="4499">
                <a:solidFill>
                  <a:srgbClr val="213163"/>
                </a:solidFill>
                <a:latin typeface="Arial Bold"/>
              </a:rPr>
              <a:t>PROJECT OVERVIEW:</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1962481" y="1552315"/>
            <a:ext cx="15521270" cy="7667625"/>
          </a:xfrm>
          <a:prstGeom prst="rect">
            <a:avLst/>
          </a:prstGeom>
        </p:spPr>
        <p:txBody>
          <a:bodyPr anchor="t" rtlCol="false" tIns="0" lIns="0" bIns="0" rIns="0">
            <a:spAutoFit/>
          </a:bodyPr>
          <a:lstStyle/>
          <a:p>
            <a:pPr>
              <a:lnSpc>
                <a:spcPts val="5399"/>
              </a:lnSpc>
            </a:pPr>
          </a:p>
          <a:p>
            <a:pPr>
              <a:lnSpc>
                <a:spcPts val="5399"/>
              </a:lnSpc>
            </a:pPr>
          </a:p>
          <a:p>
            <a:pPr>
              <a:lnSpc>
                <a:spcPts val="4848"/>
              </a:lnSpc>
            </a:pPr>
            <a:r>
              <a:rPr lang="en-US" sz="4040">
                <a:solidFill>
                  <a:srgbClr val="000000"/>
                </a:solidFill>
                <a:latin typeface="Arial"/>
              </a:rPr>
              <a:t>The project aims to develop a Bus Reservation System using Python and Django, a popular web framework, to modernize and streamline the bus ticket booking process for passengers while providing efficient management tools for bus operators. The system will consist of two main components: a user-facing interface for passengers to search for buses, book tickets, and track their journeys, and a backend dashboard for bus operators to manage routes, schedules, reservations, and analyze performance metrics</a:t>
            </a:r>
            <a:r>
              <a:rPr lang="en-US" sz="4040">
                <a:solidFill>
                  <a:srgbClr val="213163"/>
                </a:solidFill>
                <a:latin typeface="Arial Bold"/>
              </a:rPr>
              <a:t>.</a:t>
            </a:r>
          </a:p>
          <a:p>
            <a:pPr>
              <a:lnSpc>
                <a:spcPts val="5399"/>
              </a:lnSpc>
            </a:pPr>
          </a:p>
          <a:p>
            <a:pPr algn="l">
              <a:lnSpc>
                <a:spcPts val="53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AutoShape 15" id="15"/>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6" id="16"/>
          <p:cNvSpPr txBox="true"/>
          <p:nvPr/>
        </p:nvSpPr>
        <p:spPr>
          <a:xfrm rot="0">
            <a:off x="702324" y="1759818"/>
            <a:ext cx="16556976" cy="8220075"/>
          </a:xfrm>
          <a:prstGeom prst="rect">
            <a:avLst/>
          </a:prstGeom>
        </p:spPr>
        <p:txBody>
          <a:bodyPr anchor="t" rtlCol="false" tIns="0" lIns="0" bIns="0" rIns="0">
            <a:spAutoFit/>
          </a:bodyPr>
          <a:lstStyle/>
          <a:p>
            <a:pPr>
              <a:lnSpc>
                <a:spcPts val="4320"/>
              </a:lnSpc>
            </a:pPr>
            <a:r>
              <a:rPr lang="en-US" sz="3600">
                <a:solidFill>
                  <a:srgbClr val="FFFFFF"/>
                </a:solidFill>
                <a:latin typeface="Arial"/>
              </a:rPr>
              <a:t>Key Features:</a:t>
            </a:r>
          </a:p>
          <a:p>
            <a:pPr marL="777240" indent="-388620" lvl="1">
              <a:lnSpc>
                <a:spcPts val="4320"/>
              </a:lnSpc>
              <a:buAutoNum type="arabicPeriod" startAt="1"/>
            </a:pPr>
            <a:r>
              <a:rPr lang="en-US" sz="3600">
                <a:solidFill>
                  <a:srgbClr val="000000"/>
                </a:solidFill>
                <a:latin typeface="Arial"/>
              </a:rPr>
              <a:t>User Registration and Authentication:</a:t>
            </a:r>
          </a:p>
          <a:p>
            <a:pPr marL="1554480" indent="-518160" lvl="2">
              <a:lnSpc>
                <a:spcPts val="4320"/>
              </a:lnSpc>
              <a:buFont typeface="Arial"/>
              <a:buChar char="⚬"/>
            </a:pPr>
            <a:r>
              <a:rPr lang="en-US" sz="3600">
                <a:solidFill>
                  <a:srgbClr val="000000"/>
                </a:solidFill>
                <a:latin typeface="Arial"/>
              </a:rPr>
              <a:t>Passengers and bus operators can register accounts and log in securely to access the system.</a:t>
            </a:r>
          </a:p>
          <a:p>
            <a:pPr marL="1554480" indent="-518160" lvl="2">
              <a:lnSpc>
                <a:spcPts val="4320"/>
              </a:lnSpc>
              <a:buFont typeface="Arial"/>
              <a:buChar char="⚬"/>
            </a:pPr>
            <a:r>
              <a:rPr lang="en-US" sz="3600">
                <a:solidFill>
                  <a:srgbClr val="000000"/>
                </a:solidFill>
                <a:latin typeface="Arial"/>
              </a:rPr>
              <a:t>User authentication mechanisms ensure data security and privacy.</a:t>
            </a:r>
          </a:p>
          <a:p>
            <a:pPr marL="777240" indent="-388620" lvl="1">
              <a:lnSpc>
                <a:spcPts val="4320"/>
              </a:lnSpc>
              <a:buAutoNum type="arabicPeriod" startAt="1"/>
            </a:pPr>
            <a:r>
              <a:rPr lang="en-US" sz="3600">
                <a:solidFill>
                  <a:srgbClr val="000000"/>
                </a:solidFill>
                <a:latin typeface="Arial"/>
              </a:rPr>
              <a:t>Route and Schedule Management:</a:t>
            </a:r>
          </a:p>
          <a:p>
            <a:pPr marL="1554480" indent="-518160" lvl="2">
              <a:lnSpc>
                <a:spcPts val="4320"/>
              </a:lnSpc>
              <a:buFont typeface="Arial"/>
              <a:buChar char="⚬"/>
            </a:pPr>
            <a:r>
              <a:rPr lang="en-US" sz="3600">
                <a:solidFill>
                  <a:srgbClr val="000000"/>
                </a:solidFill>
                <a:latin typeface="Arial"/>
              </a:rPr>
              <a:t>Bus operators can add, edit, and delete routes, along with their schedules, timings, and fares.</a:t>
            </a:r>
          </a:p>
          <a:p>
            <a:pPr marL="1554480" indent="-518160" lvl="2">
              <a:lnSpc>
                <a:spcPts val="4320"/>
              </a:lnSpc>
              <a:buFont typeface="Arial"/>
              <a:buChar char="⚬"/>
            </a:pPr>
            <a:r>
              <a:rPr lang="en-US" sz="3600">
                <a:solidFill>
                  <a:srgbClr val="000000"/>
                </a:solidFill>
                <a:latin typeface="Arial"/>
              </a:rPr>
              <a:t>Real-time updates to routes and schedules ensure accurate information for passengers.</a:t>
            </a:r>
          </a:p>
          <a:p>
            <a:pPr marL="777240" indent="-388620" lvl="1">
              <a:lnSpc>
                <a:spcPts val="4320"/>
              </a:lnSpc>
              <a:buAutoNum type="arabicPeriod" startAt="1"/>
            </a:pPr>
            <a:r>
              <a:rPr lang="en-US" sz="3600">
                <a:solidFill>
                  <a:srgbClr val="000000"/>
                </a:solidFill>
                <a:latin typeface="Arial"/>
              </a:rPr>
              <a:t>Seat Selection and Booking:</a:t>
            </a:r>
          </a:p>
          <a:p>
            <a:pPr marL="1554480" indent="-518160" lvl="2">
              <a:lnSpc>
                <a:spcPts val="4320"/>
              </a:lnSpc>
              <a:buFont typeface="Arial"/>
              <a:buChar char="⚬"/>
            </a:pPr>
            <a:r>
              <a:rPr lang="en-US" sz="3600">
                <a:solidFill>
                  <a:srgbClr val="000000"/>
                </a:solidFill>
                <a:latin typeface="Arial"/>
              </a:rPr>
              <a:t>Passengers can view available seats on buses and select their preferred seats during the booking process.</a:t>
            </a:r>
          </a:p>
          <a:p>
            <a:pPr algn="l" marL="1554480" indent="-518160" lvl="2">
              <a:lnSpc>
                <a:spcPts val="4320"/>
              </a:lnSpc>
              <a:buFont typeface="Arial"/>
              <a:buChar char="⚬"/>
            </a:pPr>
            <a:r>
              <a:rPr lang="en-US" sz="3600">
                <a:solidFill>
                  <a:srgbClr val="000000"/>
                </a:solidFill>
                <a:latin typeface="Arial"/>
              </a:rPr>
              <a:t>Secure online payment integration allows passengers to confirm their bookings.</a:t>
            </a:r>
          </a:p>
        </p:txBody>
      </p:sp>
      <p:sp>
        <p:nvSpPr>
          <p:cNvPr name="TextBox 17" id="17"/>
          <p:cNvSpPr txBox="true"/>
          <p:nvPr/>
        </p:nvSpPr>
        <p:spPr>
          <a:xfrm rot="0">
            <a:off x="276400" y="1209155"/>
            <a:ext cx="7724600" cy="762000"/>
          </a:xfrm>
          <a:prstGeom prst="rect">
            <a:avLst/>
          </a:prstGeom>
        </p:spPr>
        <p:txBody>
          <a:bodyPr anchor="t" rtlCol="false" tIns="0" lIns="0" bIns="0" rIns="0">
            <a:spAutoFit/>
          </a:bodyPr>
          <a:lstStyle/>
          <a:p>
            <a:pPr algn="l">
              <a:lnSpc>
                <a:spcPts val="5399"/>
              </a:lnSpc>
            </a:pPr>
            <a:r>
              <a:rPr lang="en-US" sz="4499">
                <a:solidFill>
                  <a:srgbClr val="213163"/>
                </a:solidFill>
                <a:latin typeface="Arial Bold"/>
              </a:rPr>
              <a:t>KEY FEATURES: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69960"/>
            <a:ext cx="10544619" cy="762000"/>
          </a:xfrm>
          <a:prstGeom prst="rect">
            <a:avLst/>
          </a:prstGeom>
        </p:spPr>
        <p:txBody>
          <a:bodyPr anchor="t" rtlCol="false" tIns="0" lIns="0" bIns="0" rIns="0">
            <a:spAutoFit/>
          </a:bodyPr>
          <a:lstStyle/>
          <a:p>
            <a:pPr algn="l">
              <a:lnSpc>
                <a:spcPts val="5399"/>
              </a:lnSpc>
            </a:pPr>
            <a:r>
              <a:rPr lang="en-US" sz="4499">
                <a:solidFill>
                  <a:srgbClr val="213163"/>
                </a:solidFill>
                <a:latin typeface="Arial Bold"/>
              </a:rPr>
              <a:t>PROPOSED SOLUTION:</a:t>
            </a:r>
          </a:p>
        </p:txBody>
      </p:sp>
      <p:sp>
        <p:nvSpPr>
          <p:cNvPr name="TextBox 16" id="16"/>
          <p:cNvSpPr txBox="true"/>
          <p:nvPr/>
        </p:nvSpPr>
        <p:spPr>
          <a:xfrm rot="0">
            <a:off x="368506" y="2031085"/>
            <a:ext cx="17550988" cy="881303"/>
          </a:xfrm>
          <a:prstGeom prst="rect">
            <a:avLst/>
          </a:prstGeom>
        </p:spPr>
        <p:txBody>
          <a:bodyPr anchor="t" rtlCol="false" tIns="0" lIns="0" bIns="0" rIns="0">
            <a:spAutoFit/>
          </a:bodyPr>
          <a:lstStyle/>
          <a:p>
            <a:pPr algn="l">
              <a:lnSpc>
                <a:spcPts val="5039"/>
              </a:lnSpc>
            </a:pPr>
            <a:r>
              <a:rPr lang="en-US" sz="2799">
                <a:solidFill>
                  <a:srgbClr val="374151"/>
                </a:solidFill>
                <a:latin typeface="Times New Roman"/>
              </a:rPr>
              <a:t>.</a:t>
            </a:r>
          </a:p>
        </p:txBody>
      </p:sp>
      <p:sp>
        <p:nvSpPr>
          <p:cNvPr name="AutoShape 17" id="17"/>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8" id="18"/>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9" id="19"/>
          <p:cNvSpPr txBox="true"/>
          <p:nvPr/>
        </p:nvSpPr>
        <p:spPr>
          <a:xfrm rot="0">
            <a:off x="3336649" y="2352675"/>
            <a:ext cx="11852551" cy="6619875"/>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Arial Bold"/>
              </a:rPr>
              <a:t>Reservation System:</a:t>
            </a:r>
            <a:r>
              <a:rPr lang="en-US" sz="3999">
                <a:solidFill>
                  <a:srgbClr val="000000"/>
                </a:solidFill>
                <a:latin typeface="Arial"/>
              </a:rPr>
              <a:t>Customers can easily search, select, and book bus tickets online or through a mobile app.</a:t>
            </a:r>
          </a:p>
          <a:p>
            <a:pPr algn="ctr">
              <a:lnSpc>
                <a:spcPts val="4320"/>
              </a:lnSpc>
              <a:spcBef>
                <a:spcPct val="0"/>
              </a:spcBef>
            </a:pPr>
          </a:p>
          <a:p>
            <a:pPr algn="ctr">
              <a:lnSpc>
                <a:spcPts val="4799"/>
              </a:lnSpc>
              <a:spcBef>
                <a:spcPct val="0"/>
              </a:spcBef>
            </a:pPr>
            <a:r>
              <a:rPr lang="en-US" sz="3999">
                <a:solidFill>
                  <a:srgbClr val="000000"/>
                </a:solidFill>
                <a:latin typeface="Arial Bold"/>
              </a:rPr>
              <a:t>Route Management:</a:t>
            </a:r>
            <a:r>
              <a:rPr lang="en-US" sz="3999">
                <a:solidFill>
                  <a:srgbClr val="000000"/>
                </a:solidFill>
                <a:latin typeface="Arial"/>
              </a:rPr>
              <a:t>Bus operators can manage their routes, schedules, and fleet information through a comprehensive admin dashboard.</a:t>
            </a:r>
          </a:p>
          <a:p>
            <a:pPr algn="ctr">
              <a:lnSpc>
                <a:spcPts val="4799"/>
              </a:lnSpc>
              <a:spcBef>
                <a:spcPct val="0"/>
              </a:spcBef>
            </a:pPr>
          </a:p>
          <a:p>
            <a:pPr algn="ctr">
              <a:lnSpc>
                <a:spcPts val="4799"/>
              </a:lnSpc>
              <a:spcBef>
                <a:spcPct val="0"/>
              </a:spcBef>
            </a:pPr>
            <a:r>
              <a:rPr lang="en-US" sz="3999">
                <a:solidFill>
                  <a:srgbClr val="000000"/>
                </a:solidFill>
                <a:latin typeface="Arial Bold"/>
              </a:rPr>
              <a:t>Data Analytics:</a:t>
            </a:r>
            <a:r>
              <a:rPr lang="en-US" sz="3999">
                <a:solidFill>
                  <a:srgbClr val="000000"/>
                </a:solidFill>
                <a:latin typeface="Arial"/>
              </a:rPr>
              <a:t>The system will provide valuable insights and analytics to help bus companies make informed decisions.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69960"/>
            <a:ext cx="9469423" cy="762000"/>
          </a:xfrm>
          <a:prstGeom prst="rect">
            <a:avLst/>
          </a:prstGeom>
        </p:spPr>
        <p:txBody>
          <a:bodyPr anchor="t" rtlCol="false" tIns="0" lIns="0" bIns="0" rIns="0">
            <a:spAutoFit/>
          </a:bodyPr>
          <a:lstStyle/>
          <a:p>
            <a:pPr algn="l">
              <a:lnSpc>
                <a:spcPts val="5399"/>
              </a:lnSpc>
            </a:pPr>
            <a:r>
              <a:rPr lang="en-US" sz="4499">
                <a:solidFill>
                  <a:srgbClr val="213163"/>
                </a:solidFill>
                <a:latin typeface="Arial Bold"/>
              </a:rPr>
              <a:t>TECHNOLOGY USED:</a:t>
            </a:r>
          </a:p>
        </p:txBody>
      </p:sp>
      <p:sp>
        <p:nvSpPr>
          <p:cNvPr name="Freeform 16" id="16"/>
          <p:cNvSpPr/>
          <p:nvPr/>
        </p:nvSpPr>
        <p:spPr>
          <a:xfrm flipH="false" flipV="false" rot="0">
            <a:off x="2042342" y="3446514"/>
            <a:ext cx="5912938" cy="5146094"/>
          </a:xfrm>
          <a:custGeom>
            <a:avLst/>
            <a:gdLst/>
            <a:ahLst/>
            <a:cxnLst/>
            <a:rect r="r" b="b" t="t" l="l"/>
            <a:pathLst>
              <a:path h="5146094" w="5912938">
                <a:moveTo>
                  <a:pt x="0" y="0"/>
                </a:moveTo>
                <a:lnTo>
                  <a:pt x="5912938" y="0"/>
                </a:lnTo>
                <a:lnTo>
                  <a:pt x="5912938" y="5146094"/>
                </a:lnTo>
                <a:lnTo>
                  <a:pt x="0" y="5146094"/>
                </a:lnTo>
                <a:lnTo>
                  <a:pt x="0" y="0"/>
                </a:lnTo>
                <a:close/>
              </a:path>
            </a:pathLst>
          </a:custGeom>
          <a:blipFill>
            <a:blip r:embed="rId3"/>
            <a:stretch>
              <a:fillRect l="0" t="-2035" r="0" b="-2035"/>
            </a:stretch>
          </a:blipFill>
        </p:spPr>
      </p:sp>
      <p:sp>
        <p:nvSpPr>
          <p:cNvPr name="Freeform 17" id="17"/>
          <p:cNvSpPr/>
          <p:nvPr/>
        </p:nvSpPr>
        <p:spPr>
          <a:xfrm flipH="false" flipV="false" rot="0">
            <a:off x="9128760" y="3425384"/>
            <a:ext cx="8331198" cy="4181904"/>
          </a:xfrm>
          <a:custGeom>
            <a:avLst/>
            <a:gdLst/>
            <a:ahLst/>
            <a:cxnLst/>
            <a:rect r="r" b="b" t="t" l="l"/>
            <a:pathLst>
              <a:path h="4181904" w="8331198">
                <a:moveTo>
                  <a:pt x="0" y="0"/>
                </a:moveTo>
                <a:lnTo>
                  <a:pt x="8331198" y="0"/>
                </a:lnTo>
                <a:lnTo>
                  <a:pt x="8331198" y="4181904"/>
                </a:lnTo>
                <a:lnTo>
                  <a:pt x="0" y="4181904"/>
                </a:lnTo>
                <a:lnTo>
                  <a:pt x="0" y="0"/>
                </a:lnTo>
                <a:close/>
              </a:path>
            </a:pathLst>
          </a:custGeom>
          <a:blipFill>
            <a:blip r:embed="rId4"/>
            <a:stretch>
              <a:fillRect l="0" t="-6138" r="0" b="-6138"/>
            </a:stretch>
          </a:blipFill>
        </p:spPr>
      </p:sp>
      <p:sp>
        <p:nvSpPr>
          <p:cNvPr name="TextBox 18" id="18"/>
          <p:cNvSpPr txBox="true"/>
          <p:nvPr/>
        </p:nvSpPr>
        <p:spPr>
          <a:xfrm rot="0">
            <a:off x="2092162" y="2711592"/>
            <a:ext cx="645408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Front-end</a:t>
            </a:r>
          </a:p>
        </p:txBody>
      </p:sp>
      <p:sp>
        <p:nvSpPr>
          <p:cNvPr name="TextBox 19" id="19"/>
          <p:cNvSpPr txBox="true"/>
          <p:nvPr/>
        </p:nvSpPr>
        <p:spPr>
          <a:xfrm rot="0">
            <a:off x="9822912" y="2563614"/>
            <a:ext cx="6979058" cy="581264"/>
          </a:xfrm>
          <a:prstGeom prst="rect">
            <a:avLst/>
          </a:prstGeom>
        </p:spPr>
        <p:txBody>
          <a:bodyPr anchor="t" rtlCol="false" tIns="0" lIns="0" bIns="0" rIns="0">
            <a:spAutoFit/>
          </a:bodyPr>
          <a:lstStyle/>
          <a:p>
            <a:pPr algn="ctr">
              <a:lnSpc>
                <a:spcPts val="3359"/>
              </a:lnSpc>
            </a:pPr>
            <a:r>
              <a:rPr lang="en-US" sz="2799">
                <a:solidFill>
                  <a:srgbClr val="000000"/>
                </a:solidFill>
                <a:latin typeface="Arial"/>
              </a:rPr>
              <a:t>Back-end</a:t>
            </a:r>
          </a:p>
        </p:txBody>
      </p:sp>
      <p:sp>
        <p:nvSpPr>
          <p:cNvPr name="AutoShape 20" id="20"/>
          <p:cNvSpPr/>
          <p:nvPr/>
        </p:nvSpPr>
        <p:spPr>
          <a:xfrm rot="3577">
            <a:off x="-9530" y="9351820"/>
            <a:ext cx="18307060" cy="0"/>
          </a:xfrm>
          <a:prstGeom prst="line">
            <a:avLst/>
          </a:prstGeom>
          <a:ln cap="rnd" w="9525">
            <a:solidFill>
              <a:srgbClr val="FFFFF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66856" y="125568"/>
            <a:ext cx="2218944" cy="1169312"/>
            <a:chOff x="0" y="0"/>
            <a:chExt cx="2958592" cy="1559083"/>
          </a:xfrm>
        </p:grpSpPr>
        <p:sp>
          <p:nvSpPr>
            <p:cNvPr name="Freeform 3" id="3"/>
            <p:cNvSpPr/>
            <p:nvPr/>
          </p:nvSpPr>
          <p:spPr>
            <a:xfrm flipH="false" flipV="false" rot="0">
              <a:off x="0" y="0"/>
              <a:ext cx="2958592" cy="1559052"/>
            </a:xfrm>
            <a:custGeom>
              <a:avLst/>
              <a:gdLst/>
              <a:ahLst/>
              <a:cxnLst/>
              <a:rect r="r" b="b" t="t" l="l"/>
              <a:pathLst>
                <a:path h="1559052" w="2958592">
                  <a:moveTo>
                    <a:pt x="0" y="0"/>
                  </a:moveTo>
                  <a:lnTo>
                    <a:pt x="2958592" y="0"/>
                  </a:lnTo>
                  <a:lnTo>
                    <a:pt x="2958592" y="1559052"/>
                  </a:lnTo>
                  <a:lnTo>
                    <a:pt x="0" y="1559052"/>
                  </a:lnTo>
                  <a:close/>
                </a:path>
              </a:pathLst>
            </a:custGeom>
            <a:solidFill>
              <a:srgbClr val="FFFFFF"/>
            </a:solidFill>
          </p:spPr>
        </p:sp>
      </p:grpSp>
      <p:sp>
        <p:nvSpPr>
          <p:cNvPr name="Freeform 4" id="4" descr="A close up of a sign  Description automatically generated"/>
          <p:cNvSpPr/>
          <p:nvPr/>
        </p:nvSpPr>
        <p:spPr>
          <a:xfrm flipH="false" flipV="false" rot="0">
            <a:off x="15599502" y="177834"/>
            <a:ext cx="2467748" cy="824952"/>
          </a:xfrm>
          <a:custGeom>
            <a:avLst/>
            <a:gdLst/>
            <a:ahLst/>
            <a:cxnLst/>
            <a:rect r="r" b="b" t="t" l="l"/>
            <a:pathLst>
              <a:path h="824952" w="2467748">
                <a:moveTo>
                  <a:pt x="0" y="0"/>
                </a:moveTo>
                <a:lnTo>
                  <a:pt x="2467748" y="0"/>
                </a:lnTo>
                <a:lnTo>
                  <a:pt x="2467748" y="824952"/>
                </a:lnTo>
                <a:lnTo>
                  <a:pt x="0" y="824952"/>
                </a:lnTo>
                <a:lnTo>
                  <a:pt x="0" y="0"/>
                </a:lnTo>
                <a:close/>
              </a:path>
            </a:pathLst>
          </a:custGeom>
          <a:blipFill>
            <a:blip r:embed="rId2"/>
            <a:stretch>
              <a:fillRect l="0" t="0" r="0" b="0"/>
            </a:stretch>
          </a:blipFill>
        </p:spPr>
      </p:sp>
      <p:grpSp>
        <p:nvGrpSpPr>
          <p:cNvPr name="Group 5" id="5"/>
          <p:cNvGrpSpPr/>
          <p:nvPr/>
        </p:nvGrpSpPr>
        <p:grpSpPr>
          <a:xfrm rot="0">
            <a:off x="15189200" y="165134"/>
            <a:ext cx="330200" cy="824952"/>
            <a:chOff x="0" y="0"/>
            <a:chExt cx="440267" cy="1099936"/>
          </a:xfrm>
        </p:grpSpPr>
        <p:sp>
          <p:nvSpPr>
            <p:cNvPr name="Freeform 6" id="6"/>
            <p:cNvSpPr/>
            <p:nvPr/>
          </p:nvSpPr>
          <p:spPr>
            <a:xfrm flipH="false" flipV="false" rot="0">
              <a:off x="0" y="0"/>
              <a:ext cx="440309" cy="1099947"/>
            </a:xfrm>
            <a:custGeom>
              <a:avLst/>
              <a:gdLst/>
              <a:ahLst/>
              <a:cxnLst/>
              <a:rect r="r" b="b" t="t" l="l"/>
              <a:pathLst>
                <a:path h="1099947" w="440309">
                  <a:moveTo>
                    <a:pt x="0" y="0"/>
                  </a:moveTo>
                  <a:lnTo>
                    <a:pt x="440309" y="0"/>
                  </a:lnTo>
                  <a:lnTo>
                    <a:pt x="440309" y="1099947"/>
                  </a:lnTo>
                  <a:lnTo>
                    <a:pt x="0" y="1099947"/>
                  </a:lnTo>
                  <a:close/>
                </a:path>
              </a:pathLst>
            </a:custGeom>
            <a:solidFill>
              <a:srgbClr val="841910"/>
            </a:solidFill>
          </p:spPr>
        </p:sp>
      </p:grpSp>
      <p:grpSp>
        <p:nvGrpSpPr>
          <p:cNvPr name="Group 7" id="7"/>
          <p:cNvGrpSpPr/>
          <p:nvPr/>
        </p:nvGrpSpPr>
        <p:grpSpPr>
          <a:xfrm rot="0">
            <a:off x="14880498" y="165134"/>
            <a:ext cx="207102" cy="824952"/>
            <a:chOff x="0" y="0"/>
            <a:chExt cx="276136" cy="1099936"/>
          </a:xfrm>
        </p:grpSpPr>
        <p:sp>
          <p:nvSpPr>
            <p:cNvPr name="Freeform 8" id="8"/>
            <p:cNvSpPr/>
            <p:nvPr/>
          </p:nvSpPr>
          <p:spPr>
            <a:xfrm flipH="false" flipV="false" rot="0">
              <a:off x="0" y="0"/>
              <a:ext cx="276098" cy="1099947"/>
            </a:xfrm>
            <a:custGeom>
              <a:avLst/>
              <a:gdLst/>
              <a:ahLst/>
              <a:cxnLst/>
              <a:rect r="r" b="b" t="t" l="l"/>
              <a:pathLst>
                <a:path h="1099947" w="276098">
                  <a:moveTo>
                    <a:pt x="0" y="0"/>
                  </a:moveTo>
                  <a:lnTo>
                    <a:pt x="276098" y="0"/>
                  </a:lnTo>
                  <a:lnTo>
                    <a:pt x="276098" y="1099947"/>
                  </a:lnTo>
                  <a:lnTo>
                    <a:pt x="0" y="1099947"/>
                  </a:lnTo>
                  <a:close/>
                </a:path>
              </a:pathLst>
            </a:custGeom>
            <a:solidFill>
              <a:srgbClr val="213264"/>
            </a:solidFill>
          </p:spPr>
        </p:sp>
      </p:grpSp>
      <p:grpSp>
        <p:nvGrpSpPr>
          <p:cNvPr name="Group 9" id="9"/>
          <p:cNvGrpSpPr/>
          <p:nvPr/>
        </p:nvGrpSpPr>
        <p:grpSpPr>
          <a:xfrm rot="0">
            <a:off x="0" y="10172700"/>
            <a:ext cx="18288000" cy="139700"/>
            <a:chOff x="0" y="0"/>
            <a:chExt cx="24384000" cy="186267"/>
          </a:xfrm>
        </p:grpSpPr>
        <p:sp>
          <p:nvSpPr>
            <p:cNvPr name="Freeform 10" id="10"/>
            <p:cNvSpPr/>
            <p:nvPr/>
          </p:nvSpPr>
          <p:spPr>
            <a:xfrm flipH="false" flipV="false" rot="0">
              <a:off x="0" y="0"/>
              <a:ext cx="24384000" cy="186309"/>
            </a:xfrm>
            <a:custGeom>
              <a:avLst/>
              <a:gdLst/>
              <a:ahLst/>
              <a:cxnLst/>
              <a:rect r="r" b="b" t="t" l="l"/>
              <a:pathLst>
                <a:path h="186309" w="24384000">
                  <a:moveTo>
                    <a:pt x="0" y="0"/>
                  </a:moveTo>
                  <a:lnTo>
                    <a:pt x="24384000" y="0"/>
                  </a:lnTo>
                  <a:lnTo>
                    <a:pt x="24384000" y="186309"/>
                  </a:lnTo>
                  <a:lnTo>
                    <a:pt x="0" y="186309"/>
                  </a:lnTo>
                  <a:close/>
                </a:path>
              </a:pathLst>
            </a:custGeom>
            <a:solidFill>
              <a:srgbClr val="213264"/>
            </a:solidFill>
          </p:spPr>
        </p:sp>
      </p:grpSp>
      <p:grpSp>
        <p:nvGrpSpPr>
          <p:cNvPr name="Group 11" id="11"/>
          <p:cNvGrpSpPr/>
          <p:nvPr/>
        </p:nvGrpSpPr>
        <p:grpSpPr>
          <a:xfrm rot="0">
            <a:off x="-25400" y="152434"/>
            <a:ext cx="14617656" cy="863052"/>
            <a:chOff x="0" y="0"/>
            <a:chExt cx="19490208" cy="1150736"/>
          </a:xfrm>
        </p:grpSpPr>
        <p:sp>
          <p:nvSpPr>
            <p:cNvPr name="Freeform 12" id="12"/>
            <p:cNvSpPr/>
            <p:nvPr/>
          </p:nvSpPr>
          <p:spPr>
            <a:xfrm flipH="false" flipV="false" rot="0">
              <a:off x="33909" y="33909"/>
              <a:ext cx="19422491" cy="1082929"/>
            </a:xfrm>
            <a:custGeom>
              <a:avLst/>
              <a:gdLst/>
              <a:ahLst/>
              <a:cxnLst/>
              <a:rect r="r" b="b" t="t" l="l"/>
              <a:pathLst>
                <a:path h="1082929" w="19422491">
                  <a:moveTo>
                    <a:pt x="0" y="0"/>
                  </a:moveTo>
                  <a:lnTo>
                    <a:pt x="19422491" y="0"/>
                  </a:lnTo>
                  <a:lnTo>
                    <a:pt x="19422491" y="1082929"/>
                  </a:lnTo>
                  <a:lnTo>
                    <a:pt x="0" y="1082929"/>
                  </a:lnTo>
                  <a:close/>
                </a:path>
              </a:pathLst>
            </a:custGeom>
            <a:solidFill>
              <a:srgbClr val="213264"/>
            </a:solidFill>
          </p:spPr>
        </p:sp>
        <p:sp>
          <p:nvSpPr>
            <p:cNvPr name="Freeform 13" id="13"/>
            <p:cNvSpPr/>
            <p:nvPr/>
          </p:nvSpPr>
          <p:spPr>
            <a:xfrm flipH="false" flipV="false" rot="0">
              <a:off x="0" y="0"/>
              <a:ext cx="19490310" cy="1150747"/>
            </a:xfrm>
            <a:custGeom>
              <a:avLst/>
              <a:gdLst/>
              <a:ahLst/>
              <a:cxnLst/>
              <a:rect r="r" b="b" t="t" l="l"/>
              <a:pathLst>
                <a:path h="1150747" w="19490310">
                  <a:moveTo>
                    <a:pt x="33909" y="0"/>
                  </a:moveTo>
                  <a:lnTo>
                    <a:pt x="19456400" y="0"/>
                  </a:lnTo>
                  <a:cubicBezTo>
                    <a:pt x="19475069" y="0"/>
                    <a:pt x="19490310" y="15113"/>
                    <a:pt x="19490310" y="33909"/>
                  </a:cubicBezTo>
                  <a:lnTo>
                    <a:pt x="19490310" y="1116838"/>
                  </a:lnTo>
                  <a:cubicBezTo>
                    <a:pt x="19490310" y="1135507"/>
                    <a:pt x="19475196" y="1150747"/>
                    <a:pt x="19456400" y="1150747"/>
                  </a:cubicBezTo>
                  <a:lnTo>
                    <a:pt x="33909" y="1150747"/>
                  </a:lnTo>
                  <a:cubicBezTo>
                    <a:pt x="15113" y="1150747"/>
                    <a:pt x="0" y="1135634"/>
                    <a:pt x="0" y="1116838"/>
                  </a:cubicBezTo>
                  <a:lnTo>
                    <a:pt x="0" y="33909"/>
                  </a:lnTo>
                  <a:cubicBezTo>
                    <a:pt x="0" y="15113"/>
                    <a:pt x="15113" y="0"/>
                    <a:pt x="33909" y="0"/>
                  </a:cubicBezTo>
                  <a:moveTo>
                    <a:pt x="33909" y="67691"/>
                  </a:moveTo>
                  <a:lnTo>
                    <a:pt x="33909" y="33909"/>
                  </a:lnTo>
                  <a:lnTo>
                    <a:pt x="67691" y="33909"/>
                  </a:lnTo>
                  <a:lnTo>
                    <a:pt x="67691" y="1116838"/>
                  </a:lnTo>
                  <a:lnTo>
                    <a:pt x="33909" y="1116838"/>
                  </a:lnTo>
                  <a:lnTo>
                    <a:pt x="33909" y="1083056"/>
                  </a:lnTo>
                  <a:lnTo>
                    <a:pt x="19456400" y="1083056"/>
                  </a:lnTo>
                  <a:lnTo>
                    <a:pt x="19456400" y="1116965"/>
                  </a:lnTo>
                  <a:lnTo>
                    <a:pt x="19422490" y="1116965"/>
                  </a:lnTo>
                  <a:lnTo>
                    <a:pt x="19422490" y="33909"/>
                  </a:lnTo>
                  <a:lnTo>
                    <a:pt x="19456400" y="33909"/>
                  </a:lnTo>
                  <a:lnTo>
                    <a:pt x="19456400" y="67691"/>
                  </a:lnTo>
                  <a:lnTo>
                    <a:pt x="33909" y="67691"/>
                  </a:lnTo>
                  <a:close/>
                </a:path>
              </a:pathLst>
            </a:custGeom>
            <a:solidFill>
              <a:srgbClr val="213264"/>
            </a:solidFill>
          </p:spPr>
        </p:sp>
      </p:grpSp>
      <p:sp>
        <p:nvSpPr>
          <p:cNvPr name="TextBox 14" id="14"/>
          <p:cNvSpPr txBox="true"/>
          <p:nvPr/>
        </p:nvSpPr>
        <p:spPr>
          <a:xfrm rot="0">
            <a:off x="276400" y="181172"/>
            <a:ext cx="7724600" cy="723424"/>
          </a:xfrm>
          <a:prstGeom prst="rect">
            <a:avLst/>
          </a:prstGeom>
        </p:spPr>
        <p:txBody>
          <a:bodyPr anchor="t" rtlCol="false" tIns="0" lIns="0" bIns="0" rIns="0">
            <a:spAutoFit/>
          </a:bodyPr>
          <a:lstStyle/>
          <a:p>
            <a:pPr algn="l">
              <a:lnSpc>
                <a:spcPts val="4320"/>
              </a:lnSpc>
            </a:pPr>
            <a:r>
              <a:rPr lang="en-US" sz="3600">
                <a:solidFill>
                  <a:srgbClr val="FFFFFF"/>
                </a:solidFill>
                <a:latin typeface="Arial"/>
              </a:rPr>
              <a:t>Next Gen Employability Program</a:t>
            </a:r>
          </a:p>
        </p:txBody>
      </p:sp>
      <p:sp>
        <p:nvSpPr>
          <p:cNvPr name="TextBox 15" id="15"/>
          <p:cNvSpPr txBox="true"/>
          <p:nvPr/>
        </p:nvSpPr>
        <p:spPr>
          <a:xfrm rot="0">
            <a:off x="353489" y="1369960"/>
            <a:ext cx="10605310" cy="762000"/>
          </a:xfrm>
          <a:prstGeom prst="rect">
            <a:avLst/>
          </a:prstGeom>
        </p:spPr>
        <p:txBody>
          <a:bodyPr anchor="t" rtlCol="false" tIns="0" lIns="0" bIns="0" rIns="0">
            <a:spAutoFit/>
          </a:bodyPr>
          <a:lstStyle/>
          <a:p>
            <a:pPr algn="l">
              <a:lnSpc>
                <a:spcPts val="5399"/>
              </a:lnSpc>
            </a:pPr>
            <a:r>
              <a:rPr lang="en-US" sz="4499">
                <a:solidFill>
                  <a:srgbClr val="213163"/>
                </a:solidFill>
                <a:latin typeface="Arial Bold"/>
              </a:rPr>
              <a:t>MODELING AND RESULTING:</a:t>
            </a:r>
          </a:p>
        </p:txBody>
      </p:sp>
      <p:sp>
        <p:nvSpPr>
          <p:cNvPr name="AutoShape 16" id="16"/>
          <p:cNvSpPr/>
          <p:nvPr/>
        </p:nvSpPr>
        <p:spPr>
          <a:xfrm rot="3577">
            <a:off x="-9530" y="9351820"/>
            <a:ext cx="18307060" cy="0"/>
          </a:xfrm>
          <a:prstGeom prst="line">
            <a:avLst/>
          </a:prstGeom>
          <a:ln cap="rnd" w="9525">
            <a:solidFill>
              <a:srgbClr val="FFFFFF"/>
            </a:solidFill>
            <a:prstDash val="solid"/>
            <a:headEnd type="none" len="sm" w="sm"/>
            <a:tailEnd type="none" len="sm" w="sm"/>
          </a:ln>
        </p:spPr>
      </p:sp>
      <p:sp>
        <p:nvSpPr>
          <p:cNvPr name="TextBox 17" id="17"/>
          <p:cNvSpPr txBox="true"/>
          <p:nvPr/>
        </p:nvSpPr>
        <p:spPr>
          <a:xfrm rot="0">
            <a:off x="368729" y="9470020"/>
            <a:ext cx="1231486" cy="509301"/>
          </a:xfrm>
          <a:prstGeom prst="rect">
            <a:avLst/>
          </a:prstGeom>
        </p:spPr>
        <p:txBody>
          <a:bodyPr anchor="t" rtlCol="false" tIns="0" lIns="0" bIns="0" rIns="0">
            <a:spAutoFit/>
          </a:bodyPr>
          <a:lstStyle/>
          <a:p>
            <a:pPr algn="l">
              <a:lnSpc>
                <a:spcPts val="2400"/>
              </a:lnSpc>
            </a:pPr>
            <a:r>
              <a:rPr lang="en-US" sz="2000">
                <a:solidFill>
                  <a:srgbClr val="000000"/>
                </a:solidFill>
                <a:latin typeface="Arial"/>
              </a:rPr>
              <a:t>Source :</a:t>
            </a:r>
          </a:p>
        </p:txBody>
      </p:sp>
      <p:sp>
        <p:nvSpPr>
          <p:cNvPr name="TextBox 18" id="18"/>
          <p:cNvSpPr txBox="true"/>
          <p:nvPr/>
        </p:nvSpPr>
        <p:spPr>
          <a:xfrm rot="0">
            <a:off x="737458" y="2393611"/>
            <a:ext cx="16336716" cy="7277100"/>
          </a:xfrm>
          <a:prstGeom prst="rect">
            <a:avLst/>
          </a:prstGeom>
        </p:spPr>
        <p:txBody>
          <a:bodyPr anchor="t" rtlCol="false" tIns="0" lIns="0" bIns="0" rIns="0">
            <a:spAutoFit/>
          </a:bodyPr>
          <a:lstStyle/>
          <a:p>
            <a:pPr algn="ctr" marL="863598" indent="-431799" lvl="1">
              <a:lnSpc>
                <a:spcPts val="4799"/>
              </a:lnSpc>
              <a:buAutoNum type="arabicPeriod" startAt="1"/>
            </a:pPr>
            <a:r>
              <a:rPr lang="en-US" sz="3999">
                <a:solidFill>
                  <a:srgbClr val="000000"/>
                </a:solidFill>
                <a:latin typeface="Arial Bold"/>
              </a:rPr>
              <a:t>User Management</a:t>
            </a:r>
            <a:r>
              <a:rPr lang="en-US" sz="3999">
                <a:solidFill>
                  <a:srgbClr val="000000"/>
                </a:solidFill>
                <a:latin typeface="Arial"/>
              </a:rPr>
              <a:t>:Secure user registration, login, and profile management features.</a:t>
            </a:r>
          </a:p>
          <a:p>
            <a:pPr algn="ctr" marL="863598" indent="-431799" lvl="1">
              <a:lnSpc>
                <a:spcPts val="4799"/>
              </a:lnSpc>
              <a:buAutoNum type="arabicPeriod" startAt="1"/>
            </a:pPr>
            <a:r>
              <a:rPr lang="en-US" sz="3999">
                <a:solidFill>
                  <a:srgbClr val="000000"/>
                </a:solidFill>
                <a:latin typeface="Arial"/>
              </a:rPr>
              <a:t>  </a:t>
            </a:r>
            <a:r>
              <a:rPr lang="en-US" sz="3999">
                <a:solidFill>
                  <a:srgbClr val="000000"/>
                </a:solidFill>
                <a:latin typeface="Arial Bold"/>
              </a:rPr>
              <a:t>Bus Schedule</a:t>
            </a:r>
            <a:r>
              <a:rPr lang="en-US" sz="3999">
                <a:solidFill>
                  <a:srgbClr val="000000"/>
                </a:solidFill>
                <a:latin typeface="Arial"/>
              </a:rPr>
              <a:t>:Comprehensive database of bus routes, schedules, and availability.</a:t>
            </a:r>
          </a:p>
          <a:p>
            <a:pPr algn="ctr" marL="863598" indent="-431799" lvl="1">
              <a:lnSpc>
                <a:spcPts val="4799"/>
              </a:lnSpc>
              <a:buAutoNum type="arabicPeriod" startAt="1"/>
            </a:pPr>
            <a:r>
              <a:rPr lang="en-US" sz="3999">
                <a:solidFill>
                  <a:srgbClr val="000000"/>
                </a:solidFill>
                <a:latin typeface="Arial Bold"/>
              </a:rPr>
              <a:t>Booking and Payments:</a:t>
            </a:r>
            <a:r>
              <a:rPr lang="en-US" sz="3999">
                <a:solidFill>
                  <a:srgbClr val="000000"/>
                </a:solidFill>
                <a:latin typeface="Arial"/>
              </a:rPr>
              <a:t>Seamless ticket booking process with various payment options and confirmations.</a:t>
            </a:r>
          </a:p>
          <a:p>
            <a:pPr algn="ctr" marL="863598" indent="-431799" lvl="1">
              <a:lnSpc>
                <a:spcPts val="4799"/>
              </a:lnSpc>
              <a:buAutoNum type="arabicPeriod" startAt="1"/>
            </a:pPr>
            <a:r>
              <a:rPr lang="en-US" sz="3999">
                <a:solidFill>
                  <a:srgbClr val="000000"/>
                </a:solidFill>
                <a:latin typeface="Arial Bold"/>
              </a:rPr>
              <a:t>Analytics and Reporting:</a:t>
            </a:r>
            <a:r>
              <a:rPr lang="en-US" sz="3999">
                <a:solidFill>
                  <a:srgbClr val="000000"/>
                </a:solidFill>
                <a:latin typeface="Arial"/>
              </a:rPr>
              <a:t>Detailed reports on booking trends, revenue, and operational insights.. Performance evaluations ascertain the system's responsiveness, scalability, and reliability under various loads, optimizing performance for peak usage. Upon deployment, evaluation metrics such as user satisfaction, booking efficiency, and revenue generation are monitored closely.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DAGBuqaQcM4</dc:identifier>
  <dcterms:modified xsi:type="dcterms:W3CDTF">2011-08-01T06:04:30Z</dcterms:modified>
  <cp:revision>1</cp:revision>
  <dc:title>Building Bus Reservation System using Python and Django-KANIMOZHI G(5113,KEC)</dc:title>
</cp:coreProperties>
</file>